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38"/>
  </p:notesMasterIdLst>
  <p:handoutMasterIdLst>
    <p:handoutMasterId r:id="rId39"/>
  </p:handoutMasterIdLst>
  <p:sldIdLst>
    <p:sldId id="256" r:id="rId2"/>
    <p:sldId id="319" r:id="rId3"/>
    <p:sldId id="318" r:id="rId4"/>
    <p:sldId id="277" r:id="rId5"/>
    <p:sldId id="258" r:id="rId6"/>
    <p:sldId id="264" r:id="rId7"/>
    <p:sldId id="268" r:id="rId8"/>
    <p:sldId id="295" r:id="rId9"/>
    <p:sldId id="293" r:id="rId10"/>
    <p:sldId id="294" r:id="rId11"/>
    <p:sldId id="296" r:id="rId12"/>
    <p:sldId id="297" r:id="rId13"/>
    <p:sldId id="298" r:id="rId14"/>
    <p:sldId id="299" r:id="rId15"/>
    <p:sldId id="300" r:id="rId16"/>
    <p:sldId id="301" r:id="rId17"/>
    <p:sldId id="302" r:id="rId18"/>
    <p:sldId id="303" r:id="rId19"/>
    <p:sldId id="304" r:id="rId20"/>
    <p:sldId id="262" r:id="rId21"/>
    <p:sldId id="305" r:id="rId22"/>
    <p:sldId id="306" r:id="rId23"/>
    <p:sldId id="307" r:id="rId24"/>
    <p:sldId id="308" r:id="rId25"/>
    <p:sldId id="309" r:id="rId26"/>
    <p:sldId id="310" r:id="rId27"/>
    <p:sldId id="311" r:id="rId28"/>
    <p:sldId id="312" r:id="rId29"/>
    <p:sldId id="313" r:id="rId30"/>
    <p:sldId id="314" r:id="rId31"/>
    <p:sldId id="315" r:id="rId32"/>
    <p:sldId id="316" r:id="rId33"/>
    <p:sldId id="317" r:id="rId34"/>
    <p:sldId id="279" r:id="rId35"/>
    <p:sldId id="320" r:id="rId36"/>
    <p:sldId id="27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8" autoAdjust="0"/>
    <p:restoredTop sz="93231" autoAdjust="0"/>
  </p:normalViewPr>
  <p:slideViewPr>
    <p:cSldViewPr snapToGrid="0">
      <p:cViewPr varScale="1">
        <p:scale>
          <a:sx n="104" d="100"/>
          <a:sy n="104" d="100"/>
        </p:scale>
        <p:origin x="928" y="20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4/24/24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4/24/24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785321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125043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1524069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1717362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722182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1890705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2265375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3356705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1799047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1156788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21</a:t>
            </a:fld>
            <a:endParaRPr lang="en-US" dirty="0"/>
          </a:p>
        </p:txBody>
      </p:sp>
    </p:spTree>
    <p:extLst>
      <p:ext uri="{BB962C8B-B14F-4D97-AF65-F5344CB8AC3E}">
        <p14:creationId xmlns:p14="http://schemas.microsoft.com/office/powerpoint/2010/main" val="2509603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22</a:t>
            </a:fld>
            <a:endParaRPr lang="en-US" dirty="0"/>
          </a:p>
        </p:txBody>
      </p:sp>
    </p:spTree>
    <p:extLst>
      <p:ext uri="{BB962C8B-B14F-4D97-AF65-F5344CB8AC3E}">
        <p14:creationId xmlns:p14="http://schemas.microsoft.com/office/powerpoint/2010/main" val="2538560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23</a:t>
            </a:fld>
            <a:endParaRPr lang="en-US" dirty="0"/>
          </a:p>
        </p:txBody>
      </p:sp>
    </p:spTree>
    <p:extLst>
      <p:ext uri="{BB962C8B-B14F-4D97-AF65-F5344CB8AC3E}">
        <p14:creationId xmlns:p14="http://schemas.microsoft.com/office/powerpoint/2010/main" val="3119813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24</a:t>
            </a:fld>
            <a:endParaRPr lang="en-US" dirty="0"/>
          </a:p>
        </p:txBody>
      </p:sp>
    </p:spTree>
    <p:extLst>
      <p:ext uri="{BB962C8B-B14F-4D97-AF65-F5344CB8AC3E}">
        <p14:creationId xmlns:p14="http://schemas.microsoft.com/office/powerpoint/2010/main" val="2897626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25</a:t>
            </a:fld>
            <a:endParaRPr lang="en-US" dirty="0"/>
          </a:p>
        </p:txBody>
      </p:sp>
    </p:spTree>
    <p:extLst>
      <p:ext uri="{BB962C8B-B14F-4D97-AF65-F5344CB8AC3E}">
        <p14:creationId xmlns:p14="http://schemas.microsoft.com/office/powerpoint/2010/main" val="452197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26</a:t>
            </a:fld>
            <a:endParaRPr lang="en-US" dirty="0"/>
          </a:p>
        </p:txBody>
      </p:sp>
    </p:spTree>
    <p:extLst>
      <p:ext uri="{BB962C8B-B14F-4D97-AF65-F5344CB8AC3E}">
        <p14:creationId xmlns:p14="http://schemas.microsoft.com/office/powerpoint/2010/main" val="437978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27</a:t>
            </a:fld>
            <a:endParaRPr lang="en-US" dirty="0"/>
          </a:p>
        </p:txBody>
      </p:sp>
    </p:spTree>
    <p:extLst>
      <p:ext uri="{BB962C8B-B14F-4D97-AF65-F5344CB8AC3E}">
        <p14:creationId xmlns:p14="http://schemas.microsoft.com/office/powerpoint/2010/main" val="630623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28</a:t>
            </a:fld>
            <a:endParaRPr lang="en-US" dirty="0"/>
          </a:p>
        </p:txBody>
      </p:sp>
    </p:spTree>
    <p:extLst>
      <p:ext uri="{BB962C8B-B14F-4D97-AF65-F5344CB8AC3E}">
        <p14:creationId xmlns:p14="http://schemas.microsoft.com/office/powerpoint/2010/main" val="1592406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29</a:t>
            </a:fld>
            <a:endParaRPr lang="en-US" dirty="0"/>
          </a:p>
        </p:txBody>
      </p:sp>
    </p:spTree>
    <p:extLst>
      <p:ext uri="{BB962C8B-B14F-4D97-AF65-F5344CB8AC3E}">
        <p14:creationId xmlns:p14="http://schemas.microsoft.com/office/powerpoint/2010/main" val="3294986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30</a:t>
            </a:fld>
            <a:endParaRPr lang="en-US" dirty="0"/>
          </a:p>
        </p:txBody>
      </p:sp>
    </p:spTree>
    <p:extLst>
      <p:ext uri="{BB962C8B-B14F-4D97-AF65-F5344CB8AC3E}">
        <p14:creationId xmlns:p14="http://schemas.microsoft.com/office/powerpoint/2010/main" val="1866440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31</a:t>
            </a:fld>
            <a:endParaRPr lang="en-US" dirty="0"/>
          </a:p>
        </p:txBody>
      </p:sp>
    </p:spTree>
    <p:extLst>
      <p:ext uri="{BB962C8B-B14F-4D97-AF65-F5344CB8AC3E}">
        <p14:creationId xmlns:p14="http://schemas.microsoft.com/office/powerpoint/2010/main" val="527120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32</a:t>
            </a:fld>
            <a:endParaRPr lang="en-US" dirty="0"/>
          </a:p>
        </p:txBody>
      </p:sp>
    </p:spTree>
    <p:extLst>
      <p:ext uri="{BB962C8B-B14F-4D97-AF65-F5344CB8AC3E}">
        <p14:creationId xmlns:p14="http://schemas.microsoft.com/office/powerpoint/2010/main" val="2135204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33</a:t>
            </a:fld>
            <a:endParaRPr lang="en-US" dirty="0"/>
          </a:p>
        </p:txBody>
      </p:sp>
    </p:spTree>
    <p:extLst>
      <p:ext uri="{BB962C8B-B14F-4D97-AF65-F5344CB8AC3E}">
        <p14:creationId xmlns:p14="http://schemas.microsoft.com/office/powerpoint/2010/main" val="2002099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34</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35</a:t>
            </a:fld>
            <a:endParaRPr lang="en-US" dirty="0"/>
          </a:p>
        </p:txBody>
      </p:sp>
    </p:spTree>
    <p:extLst>
      <p:ext uri="{BB962C8B-B14F-4D97-AF65-F5344CB8AC3E}">
        <p14:creationId xmlns:p14="http://schemas.microsoft.com/office/powerpoint/2010/main" val="30800590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36</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3207195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3337556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15846002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Arms Roped Challenge</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493548"/>
            <a:ext cx="9389288" cy="536903"/>
          </a:xfrm>
        </p:spPr>
        <p:txBody>
          <a:bodyPr>
            <a:normAutofit fontScale="90000"/>
          </a:bodyPr>
          <a:lstStyle/>
          <a:p>
            <a:r>
              <a:rPr lang="en-US" dirty="0"/>
              <a:t>Main Function</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1030451"/>
            <a:ext cx="9901024" cy="5065549"/>
          </a:xfrm>
        </p:spPr>
        <p:txBody>
          <a:bodyPr vert="horz" lIns="91440" tIns="45720" rIns="91440" bIns="45720" rtlCol="0" anchor="t">
            <a:normAutofit/>
          </a:bodyPr>
          <a:lstStyle/>
          <a:p>
            <a:r>
              <a:rPr lang="en-US" dirty="0"/>
              <a:t>The binary has a main function that calls another functions called </a:t>
            </a:r>
            <a:r>
              <a:rPr lang="en-US" dirty="0" err="1"/>
              <a:t>string_storer</a:t>
            </a:r>
            <a:r>
              <a:rPr lang="en-US" dirty="0"/>
              <a:t> </a:t>
            </a:r>
          </a:p>
          <a:p>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9" name="Picture 8" descr="A screenshot of a computer&#10;&#10;Description automatically generated">
            <a:extLst>
              <a:ext uri="{FF2B5EF4-FFF2-40B4-BE49-F238E27FC236}">
                <a16:creationId xmlns:a16="http://schemas.microsoft.com/office/drawing/2014/main" id="{E3D85FB1-B004-534F-9D4E-10443F0D46FA}"/>
              </a:ext>
            </a:extLst>
          </p:cNvPr>
          <p:cNvPicPr>
            <a:picLocks noChangeAspect="1"/>
          </p:cNvPicPr>
          <p:nvPr/>
        </p:nvPicPr>
        <p:blipFill>
          <a:blip r:embed="rId3"/>
          <a:stretch>
            <a:fillRect/>
          </a:stretch>
        </p:blipFill>
        <p:spPr>
          <a:xfrm>
            <a:off x="641630" y="1567354"/>
            <a:ext cx="10160813" cy="5343051"/>
          </a:xfrm>
          <a:prstGeom prst="rect">
            <a:avLst/>
          </a:prstGeom>
        </p:spPr>
      </p:pic>
    </p:spTree>
    <p:extLst>
      <p:ext uri="{BB962C8B-B14F-4D97-AF65-F5344CB8AC3E}">
        <p14:creationId xmlns:p14="http://schemas.microsoft.com/office/powerpoint/2010/main" val="235205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493548"/>
            <a:ext cx="9389288" cy="536903"/>
          </a:xfrm>
        </p:spPr>
        <p:txBody>
          <a:bodyPr>
            <a:normAutofit fontScale="90000"/>
          </a:bodyPr>
          <a:lstStyle/>
          <a:p>
            <a:r>
              <a:rPr lang="en-US" dirty="0"/>
              <a:t>String storer</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1030451"/>
            <a:ext cx="9901024" cy="5065549"/>
          </a:xfrm>
        </p:spPr>
        <p:txBody>
          <a:bodyPr vert="horz" lIns="91440" tIns="45720" rIns="91440" bIns="45720" rtlCol="0" anchor="t">
            <a:normAutofit/>
          </a:bodyPr>
          <a:lstStyle/>
          <a:p>
            <a:r>
              <a:rPr lang="en-US" dirty="0"/>
              <a:t>The string storer function takes in an input and just prints it back to </a:t>
            </a:r>
            <a:r>
              <a:rPr lang="en-US" dirty="0" err="1"/>
              <a:t>stdout</a:t>
            </a:r>
            <a:r>
              <a:rPr lang="en-US" dirty="0"/>
              <a:t> but we have to do a little cleaning so we can make better sense of the code.</a:t>
            </a:r>
          </a:p>
          <a:p>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3" name="Picture 2" descr="A screenshot of a computer&#10;&#10;Description automatically generated">
            <a:extLst>
              <a:ext uri="{FF2B5EF4-FFF2-40B4-BE49-F238E27FC236}">
                <a16:creationId xmlns:a16="http://schemas.microsoft.com/office/drawing/2014/main" id="{CA7B1CE7-B444-2BBE-F764-98FED53FC069}"/>
              </a:ext>
            </a:extLst>
          </p:cNvPr>
          <p:cNvPicPr>
            <a:picLocks noChangeAspect="1"/>
          </p:cNvPicPr>
          <p:nvPr/>
        </p:nvPicPr>
        <p:blipFill>
          <a:blip r:embed="rId3"/>
          <a:stretch>
            <a:fillRect/>
          </a:stretch>
        </p:blipFill>
        <p:spPr>
          <a:xfrm>
            <a:off x="771525" y="1690846"/>
            <a:ext cx="9901025" cy="4942057"/>
          </a:xfrm>
          <a:prstGeom prst="rect">
            <a:avLst/>
          </a:prstGeom>
        </p:spPr>
      </p:pic>
    </p:spTree>
    <p:extLst>
      <p:ext uri="{BB962C8B-B14F-4D97-AF65-F5344CB8AC3E}">
        <p14:creationId xmlns:p14="http://schemas.microsoft.com/office/powerpoint/2010/main" val="4108254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493548"/>
            <a:ext cx="9389288" cy="536903"/>
          </a:xfrm>
        </p:spPr>
        <p:txBody>
          <a:bodyPr>
            <a:normAutofit fontScale="90000"/>
          </a:bodyPr>
          <a:lstStyle/>
          <a:p>
            <a:r>
              <a:rPr lang="en-US" dirty="0"/>
              <a:t>Cleaning in </a:t>
            </a:r>
            <a:r>
              <a:rPr lang="en-US" dirty="0" err="1"/>
              <a:t>Ghidra</a:t>
            </a:r>
            <a:r>
              <a:rPr lang="en-US" dirty="0"/>
              <a:t> </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1030451"/>
            <a:ext cx="9901024" cy="5065549"/>
          </a:xfrm>
        </p:spPr>
        <p:txBody>
          <a:bodyPr vert="horz" lIns="91440" tIns="45720" rIns="91440" bIns="45720" rtlCol="0" anchor="t">
            <a:normAutofit/>
          </a:bodyPr>
          <a:lstStyle/>
          <a:p>
            <a:r>
              <a:rPr lang="en-US" dirty="0"/>
              <a:t>To clean up the function we try to give the functions intuitive names and also try to trace any global variables values but there is just so much you can achieve in </a:t>
            </a:r>
            <a:r>
              <a:rPr lang="en-US" dirty="0" err="1"/>
              <a:t>ghidra</a:t>
            </a:r>
            <a:r>
              <a:rPr lang="en-US" dirty="0"/>
              <a:t> so we copy the code and continue the cleanup in </a:t>
            </a:r>
            <a:r>
              <a:rPr lang="en-US" dirty="0" err="1"/>
              <a:t>vscode</a:t>
            </a:r>
            <a:endParaRPr lang="en-US" dirty="0"/>
          </a:p>
          <a:p>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5" name="Picture 4" descr="A screen shot of a computer code&#10;&#10;Description automatically generated">
            <a:extLst>
              <a:ext uri="{FF2B5EF4-FFF2-40B4-BE49-F238E27FC236}">
                <a16:creationId xmlns:a16="http://schemas.microsoft.com/office/drawing/2014/main" id="{9246B86A-241D-EF48-602C-70DB9CFB611C}"/>
              </a:ext>
            </a:extLst>
          </p:cNvPr>
          <p:cNvPicPr>
            <a:picLocks noChangeAspect="1"/>
          </p:cNvPicPr>
          <p:nvPr/>
        </p:nvPicPr>
        <p:blipFill>
          <a:blip r:embed="rId3"/>
          <a:stretch>
            <a:fillRect/>
          </a:stretch>
        </p:blipFill>
        <p:spPr>
          <a:xfrm>
            <a:off x="891654" y="1923159"/>
            <a:ext cx="7533333" cy="4433191"/>
          </a:xfrm>
          <a:prstGeom prst="rect">
            <a:avLst/>
          </a:prstGeom>
        </p:spPr>
      </p:pic>
    </p:spTree>
    <p:extLst>
      <p:ext uri="{BB962C8B-B14F-4D97-AF65-F5344CB8AC3E}">
        <p14:creationId xmlns:p14="http://schemas.microsoft.com/office/powerpoint/2010/main" val="376505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493548"/>
            <a:ext cx="9389288" cy="536903"/>
          </a:xfrm>
        </p:spPr>
        <p:txBody>
          <a:bodyPr>
            <a:normAutofit fontScale="90000"/>
          </a:bodyPr>
          <a:lstStyle/>
          <a:p>
            <a:r>
              <a:rPr lang="en-US" dirty="0"/>
              <a:t>In </a:t>
            </a:r>
            <a:r>
              <a:rPr lang="en-US" dirty="0" err="1"/>
              <a:t>Vscode</a:t>
            </a:r>
            <a:r>
              <a:rPr lang="en-US" dirty="0"/>
              <a:t> 1</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13</a:t>
            </a:fld>
            <a:endParaRPr lang="en-US" dirty="0"/>
          </a:p>
        </p:txBody>
      </p:sp>
      <p:pic>
        <p:nvPicPr>
          <p:cNvPr id="11" name="Picture 10" descr="A computer screen with many colorful text&#10;&#10;Description automatically generated with medium confidence">
            <a:extLst>
              <a:ext uri="{FF2B5EF4-FFF2-40B4-BE49-F238E27FC236}">
                <a16:creationId xmlns:a16="http://schemas.microsoft.com/office/drawing/2014/main" id="{34720081-A946-EBD5-3654-4BF89C2F65CA}"/>
              </a:ext>
            </a:extLst>
          </p:cNvPr>
          <p:cNvPicPr>
            <a:picLocks noChangeAspect="1"/>
          </p:cNvPicPr>
          <p:nvPr/>
        </p:nvPicPr>
        <p:blipFill>
          <a:blip r:embed="rId3"/>
          <a:stretch>
            <a:fillRect/>
          </a:stretch>
        </p:blipFill>
        <p:spPr>
          <a:xfrm>
            <a:off x="771525" y="1523611"/>
            <a:ext cx="8304762" cy="5228571"/>
          </a:xfrm>
          <a:prstGeom prst="rect">
            <a:avLst/>
          </a:prstGeom>
        </p:spPr>
      </p:pic>
      <p:sp>
        <p:nvSpPr>
          <p:cNvPr id="12" name="Content Placeholder 4">
            <a:extLst>
              <a:ext uri="{FF2B5EF4-FFF2-40B4-BE49-F238E27FC236}">
                <a16:creationId xmlns:a16="http://schemas.microsoft.com/office/drawing/2014/main" id="{0FC95FED-CA55-95D7-47F6-939D38E8AE09}"/>
              </a:ext>
            </a:extLst>
          </p:cNvPr>
          <p:cNvSpPr>
            <a:spLocks noGrp="1"/>
          </p:cNvSpPr>
          <p:nvPr>
            <p:ph sz="half" idx="14"/>
          </p:nvPr>
        </p:nvSpPr>
        <p:spPr>
          <a:xfrm>
            <a:off x="559559" y="1030451"/>
            <a:ext cx="8502554" cy="493160"/>
          </a:xfrm>
        </p:spPr>
        <p:txBody>
          <a:bodyPr>
            <a:normAutofit/>
          </a:bodyPr>
          <a:lstStyle/>
          <a:p>
            <a:r>
              <a:rPr lang="en-US" dirty="0"/>
              <a:t>Note the line numbers as we will be using them in the explanation</a:t>
            </a:r>
          </a:p>
        </p:txBody>
      </p:sp>
    </p:spTree>
    <p:extLst>
      <p:ext uri="{BB962C8B-B14F-4D97-AF65-F5344CB8AC3E}">
        <p14:creationId xmlns:p14="http://schemas.microsoft.com/office/powerpoint/2010/main" val="4152953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493548"/>
            <a:ext cx="9389288" cy="536903"/>
          </a:xfrm>
        </p:spPr>
        <p:txBody>
          <a:bodyPr>
            <a:normAutofit fontScale="90000"/>
          </a:bodyPr>
          <a:lstStyle/>
          <a:p>
            <a:r>
              <a:rPr lang="en-US" dirty="0"/>
              <a:t>Code </a:t>
            </a:r>
            <a:r>
              <a:rPr lang="en-US" dirty="0" err="1"/>
              <a:t>LinE</a:t>
            </a:r>
            <a:r>
              <a:rPr lang="en-US" dirty="0"/>
              <a:t> 9 - 15</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5" name="Content Placeholder 4">
            <a:extLst>
              <a:ext uri="{FF2B5EF4-FFF2-40B4-BE49-F238E27FC236}">
                <a16:creationId xmlns:a16="http://schemas.microsoft.com/office/drawing/2014/main" id="{234098FD-9A97-E1AB-B6D6-153652A39E41}"/>
              </a:ext>
            </a:extLst>
          </p:cNvPr>
          <p:cNvSpPr>
            <a:spLocks noGrp="1"/>
          </p:cNvSpPr>
          <p:nvPr>
            <p:ph sz="half" idx="14"/>
          </p:nvPr>
        </p:nvSpPr>
        <p:spPr>
          <a:xfrm>
            <a:off x="771734" y="1460310"/>
            <a:ext cx="8017424" cy="4635690"/>
          </a:xfrm>
        </p:spPr>
        <p:txBody>
          <a:bodyPr/>
          <a:lstStyle/>
          <a:p>
            <a:r>
              <a:rPr lang="en-US" dirty="0"/>
              <a:t> </a:t>
            </a:r>
          </a:p>
          <a:p>
            <a:endParaRPr lang="en-US" dirty="0"/>
          </a:p>
        </p:txBody>
      </p:sp>
      <p:pic>
        <p:nvPicPr>
          <p:cNvPr id="12" name="Picture 11" descr="A screenshot of a computer program&#10;&#10;Description automatically generated">
            <a:extLst>
              <a:ext uri="{FF2B5EF4-FFF2-40B4-BE49-F238E27FC236}">
                <a16:creationId xmlns:a16="http://schemas.microsoft.com/office/drawing/2014/main" id="{064000D4-09C3-FB71-729D-9D5486874F52}"/>
              </a:ext>
            </a:extLst>
          </p:cNvPr>
          <p:cNvPicPr>
            <a:picLocks noChangeAspect="1"/>
          </p:cNvPicPr>
          <p:nvPr/>
        </p:nvPicPr>
        <p:blipFill>
          <a:blip r:embed="rId3"/>
          <a:stretch>
            <a:fillRect/>
          </a:stretch>
        </p:blipFill>
        <p:spPr>
          <a:xfrm>
            <a:off x="771525" y="1116250"/>
            <a:ext cx="9818453" cy="5323809"/>
          </a:xfrm>
          <a:prstGeom prst="rect">
            <a:avLst/>
          </a:prstGeom>
        </p:spPr>
      </p:pic>
    </p:spTree>
    <p:extLst>
      <p:ext uri="{BB962C8B-B14F-4D97-AF65-F5344CB8AC3E}">
        <p14:creationId xmlns:p14="http://schemas.microsoft.com/office/powerpoint/2010/main" val="3294738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493548"/>
            <a:ext cx="9389288" cy="536903"/>
          </a:xfrm>
        </p:spPr>
        <p:txBody>
          <a:bodyPr>
            <a:normAutofit fontScale="90000"/>
          </a:bodyPr>
          <a:lstStyle/>
          <a:p>
            <a:r>
              <a:rPr lang="en-US" dirty="0"/>
              <a:t>Code </a:t>
            </a:r>
            <a:r>
              <a:rPr lang="en-US" dirty="0" err="1"/>
              <a:t>LinE</a:t>
            </a:r>
            <a:r>
              <a:rPr lang="en-US" dirty="0"/>
              <a:t> 16 - 20</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
        <p:nvSpPr>
          <p:cNvPr id="5" name="Content Placeholder 4">
            <a:extLst>
              <a:ext uri="{FF2B5EF4-FFF2-40B4-BE49-F238E27FC236}">
                <a16:creationId xmlns:a16="http://schemas.microsoft.com/office/drawing/2014/main" id="{234098FD-9A97-E1AB-B6D6-153652A39E41}"/>
              </a:ext>
            </a:extLst>
          </p:cNvPr>
          <p:cNvSpPr>
            <a:spLocks noGrp="1"/>
          </p:cNvSpPr>
          <p:nvPr>
            <p:ph sz="half" idx="14"/>
          </p:nvPr>
        </p:nvSpPr>
        <p:spPr>
          <a:xfrm>
            <a:off x="771734" y="1460310"/>
            <a:ext cx="8017424" cy="4635690"/>
          </a:xfrm>
        </p:spPr>
        <p:txBody>
          <a:bodyPr/>
          <a:lstStyle/>
          <a:p>
            <a:r>
              <a:rPr lang="en-US" dirty="0"/>
              <a:t> </a:t>
            </a:r>
          </a:p>
          <a:p>
            <a:endParaRPr lang="en-US" dirty="0"/>
          </a:p>
        </p:txBody>
      </p:sp>
      <p:pic>
        <p:nvPicPr>
          <p:cNvPr id="3" name="Picture 2" descr="A screenshot of a computer program&#10;&#10;Description automatically generated">
            <a:extLst>
              <a:ext uri="{FF2B5EF4-FFF2-40B4-BE49-F238E27FC236}">
                <a16:creationId xmlns:a16="http://schemas.microsoft.com/office/drawing/2014/main" id="{0655FF3E-B49E-C927-3013-209D79B595BE}"/>
              </a:ext>
            </a:extLst>
          </p:cNvPr>
          <p:cNvPicPr>
            <a:picLocks noChangeAspect="1"/>
          </p:cNvPicPr>
          <p:nvPr/>
        </p:nvPicPr>
        <p:blipFill>
          <a:blip r:embed="rId3"/>
          <a:stretch>
            <a:fillRect/>
          </a:stretch>
        </p:blipFill>
        <p:spPr>
          <a:xfrm>
            <a:off x="771525" y="1245285"/>
            <a:ext cx="9704333" cy="5476190"/>
          </a:xfrm>
          <a:prstGeom prst="rect">
            <a:avLst/>
          </a:prstGeom>
        </p:spPr>
      </p:pic>
    </p:spTree>
    <p:extLst>
      <p:ext uri="{BB962C8B-B14F-4D97-AF65-F5344CB8AC3E}">
        <p14:creationId xmlns:p14="http://schemas.microsoft.com/office/powerpoint/2010/main" val="1878452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493548"/>
            <a:ext cx="9389288" cy="536903"/>
          </a:xfrm>
        </p:spPr>
        <p:txBody>
          <a:bodyPr>
            <a:normAutofit fontScale="90000"/>
          </a:bodyPr>
          <a:lstStyle/>
          <a:p>
            <a:r>
              <a:rPr lang="en-US" dirty="0"/>
              <a:t>Code </a:t>
            </a:r>
            <a:r>
              <a:rPr lang="en-US" dirty="0" err="1"/>
              <a:t>LinE</a:t>
            </a:r>
            <a:r>
              <a:rPr lang="en-US" dirty="0"/>
              <a:t> 21 - 28</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
        <p:nvSpPr>
          <p:cNvPr id="5" name="Content Placeholder 4">
            <a:extLst>
              <a:ext uri="{FF2B5EF4-FFF2-40B4-BE49-F238E27FC236}">
                <a16:creationId xmlns:a16="http://schemas.microsoft.com/office/drawing/2014/main" id="{234098FD-9A97-E1AB-B6D6-153652A39E41}"/>
              </a:ext>
            </a:extLst>
          </p:cNvPr>
          <p:cNvSpPr>
            <a:spLocks noGrp="1"/>
          </p:cNvSpPr>
          <p:nvPr>
            <p:ph sz="half" idx="14"/>
          </p:nvPr>
        </p:nvSpPr>
        <p:spPr>
          <a:xfrm>
            <a:off x="771734" y="1460310"/>
            <a:ext cx="8017424" cy="4635690"/>
          </a:xfrm>
        </p:spPr>
        <p:txBody>
          <a:bodyPr/>
          <a:lstStyle/>
          <a:p>
            <a:r>
              <a:rPr lang="en-US" dirty="0"/>
              <a:t> </a:t>
            </a:r>
          </a:p>
          <a:p>
            <a:endParaRPr lang="en-US" dirty="0"/>
          </a:p>
        </p:txBody>
      </p:sp>
      <p:pic>
        <p:nvPicPr>
          <p:cNvPr id="6" name="Picture 5" descr="A computer screen shot of a program&#10;&#10;Description automatically generated">
            <a:extLst>
              <a:ext uri="{FF2B5EF4-FFF2-40B4-BE49-F238E27FC236}">
                <a16:creationId xmlns:a16="http://schemas.microsoft.com/office/drawing/2014/main" id="{0948BFC8-BCD4-A810-921B-335A35BFDDE6}"/>
              </a:ext>
            </a:extLst>
          </p:cNvPr>
          <p:cNvPicPr>
            <a:picLocks noChangeAspect="1"/>
          </p:cNvPicPr>
          <p:nvPr/>
        </p:nvPicPr>
        <p:blipFill>
          <a:blip r:embed="rId3"/>
          <a:stretch>
            <a:fillRect/>
          </a:stretch>
        </p:blipFill>
        <p:spPr>
          <a:xfrm>
            <a:off x="501490" y="1357960"/>
            <a:ext cx="10342857" cy="5180952"/>
          </a:xfrm>
          <a:prstGeom prst="rect">
            <a:avLst/>
          </a:prstGeom>
        </p:spPr>
      </p:pic>
    </p:spTree>
    <p:extLst>
      <p:ext uri="{BB962C8B-B14F-4D97-AF65-F5344CB8AC3E}">
        <p14:creationId xmlns:p14="http://schemas.microsoft.com/office/powerpoint/2010/main" val="1701522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493548"/>
            <a:ext cx="9389288" cy="536903"/>
          </a:xfrm>
        </p:spPr>
        <p:txBody>
          <a:bodyPr>
            <a:normAutofit fontScale="90000"/>
          </a:bodyPr>
          <a:lstStyle/>
          <a:p>
            <a:r>
              <a:rPr lang="en-US" dirty="0"/>
              <a:t>Something off</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1030451"/>
            <a:ext cx="9901024" cy="852593"/>
          </a:xfrm>
        </p:spPr>
        <p:txBody>
          <a:bodyPr vert="horz" lIns="91440" tIns="45720" rIns="91440" bIns="45720" rtlCol="0" anchor="t">
            <a:normAutofit fontScale="62500" lnSpcReduction="20000"/>
          </a:bodyPr>
          <a:lstStyle/>
          <a:p>
            <a:r>
              <a:rPr lang="en-US" sz="2400" dirty="0"/>
              <a:t>If you noticed, the code we refined has one significant difference from the original code. That's because the explained code actually patches the overflow vulnerability. Below, an image shows the difference.</a:t>
            </a:r>
            <a:endParaRPr lang="en-US" sz="2100" dirty="0"/>
          </a:p>
          <a:p>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17</a:t>
            </a:fld>
            <a:endParaRPr lang="en-US" dirty="0"/>
          </a:p>
        </p:txBody>
      </p:sp>
      <p:pic>
        <p:nvPicPr>
          <p:cNvPr id="3" name="Picture 2">
            <a:extLst>
              <a:ext uri="{FF2B5EF4-FFF2-40B4-BE49-F238E27FC236}">
                <a16:creationId xmlns:a16="http://schemas.microsoft.com/office/drawing/2014/main" id="{A0108631-AD8A-F9F7-5134-D5B7EE438C6C}"/>
              </a:ext>
            </a:extLst>
          </p:cNvPr>
          <p:cNvPicPr>
            <a:picLocks noChangeAspect="1"/>
          </p:cNvPicPr>
          <p:nvPr/>
        </p:nvPicPr>
        <p:blipFill>
          <a:blip r:embed="rId3"/>
          <a:stretch>
            <a:fillRect/>
          </a:stretch>
        </p:blipFill>
        <p:spPr>
          <a:xfrm>
            <a:off x="771525" y="1686855"/>
            <a:ext cx="10188551" cy="1622859"/>
          </a:xfrm>
          <a:prstGeom prst="rect">
            <a:avLst/>
          </a:prstGeom>
        </p:spPr>
      </p:pic>
      <p:pic>
        <p:nvPicPr>
          <p:cNvPr id="9" name="Picture 8" descr="A white background with red rectangle&#10;&#10;Description automatically generated">
            <a:extLst>
              <a:ext uri="{FF2B5EF4-FFF2-40B4-BE49-F238E27FC236}">
                <a16:creationId xmlns:a16="http://schemas.microsoft.com/office/drawing/2014/main" id="{CFC8C47E-F1DD-B45F-79B7-417A765EB66E}"/>
              </a:ext>
            </a:extLst>
          </p:cNvPr>
          <p:cNvPicPr>
            <a:picLocks noChangeAspect="1"/>
          </p:cNvPicPr>
          <p:nvPr/>
        </p:nvPicPr>
        <p:blipFill>
          <a:blip r:embed="rId4"/>
          <a:stretch>
            <a:fillRect/>
          </a:stretch>
        </p:blipFill>
        <p:spPr>
          <a:xfrm>
            <a:off x="627761" y="4281593"/>
            <a:ext cx="10188551" cy="1819048"/>
          </a:xfrm>
          <a:prstGeom prst="rect">
            <a:avLst/>
          </a:prstGeom>
        </p:spPr>
      </p:pic>
      <p:sp>
        <p:nvSpPr>
          <p:cNvPr id="12" name="Content Placeholder 5">
            <a:extLst>
              <a:ext uri="{FF2B5EF4-FFF2-40B4-BE49-F238E27FC236}">
                <a16:creationId xmlns:a16="http://schemas.microsoft.com/office/drawing/2014/main" id="{97504605-3FF1-206D-B74F-137041A0A6EB}"/>
              </a:ext>
            </a:extLst>
          </p:cNvPr>
          <p:cNvSpPr txBox="1">
            <a:spLocks/>
          </p:cNvSpPr>
          <p:nvPr/>
        </p:nvSpPr>
        <p:spPr>
          <a:xfrm>
            <a:off x="771525" y="3429000"/>
            <a:ext cx="9901024" cy="852593"/>
          </a:xfrm>
          <a:prstGeom prst="rect">
            <a:avLst/>
          </a:prstGeom>
        </p:spPr>
        <p:txBody>
          <a:bodyPr vert="horz" lIns="91440" tIns="45720" rIns="91440" bIns="45720" rtlCol="0" anchor="t">
            <a:normAutofit fontScale="92500"/>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the code below, user input is copied to the buffer without any bounds checking, which allows us to perform a buffer overflow. However, we need to determine what specifically to overflow.</a:t>
            </a:r>
          </a:p>
          <a:p>
            <a:endParaRPr lang="en-US" dirty="0"/>
          </a:p>
        </p:txBody>
      </p:sp>
    </p:spTree>
    <p:extLst>
      <p:ext uri="{BB962C8B-B14F-4D97-AF65-F5344CB8AC3E}">
        <p14:creationId xmlns:p14="http://schemas.microsoft.com/office/powerpoint/2010/main" val="3734166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493548"/>
            <a:ext cx="9389288" cy="536903"/>
          </a:xfrm>
        </p:spPr>
        <p:txBody>
          <a:bodyPr>
            <a:normAutofit fontScale="90000"/>
          </a:bodyPr>
          <a:lstStyle/>
          <a:p>
            <a:r>
              <a:rPr lang="en-US" dirty="0"/>
              <a:t>More things OFF</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1030451"/>
            <a:ext cx="9901024" cy="852593"/>
          </a:xfrm>
        </p:spPr>
        <p:txBody>
          <a:bodyPr vert="horz" lIns="91440" tIns="45720" rIns="91440" bIns="45720" rtlCol="0" anchor="t">
            <a:normAutofit/>
          </a:bodyPr>
          <a:lstStyle/>
          <a:p>
            <a:r>
              <a:rPr lang="en-US" dirty="0"/>
              <a:t>Having seen that we have a buffer overflow we notice that the programs uses “Puts” to print to </a:t>
            </a:r>
            <a:r>
              <a:rPr lang="en-US" dirty="0" err="1"/>
              <a:t>stdout</a:t>
            </a:r>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
        <p:nvSpPr>
          <p:cNvPr id="12" name="Content Placeholder 5">
            <a:extLst>
              <a:ext uri="{FF2B5EF4-FFF2-40B4-BE49-F238E27FC236}">
                <a16:creationId xmlns:a16="http://schemas.microsoft.com/office/drawing/2014/main" id="{97504605-3FF1-206D-B74F-137041A0A6EB}"/>
              </a:ext>
            </a:extLst>
          </p:cNvPr>
          <p:cNvSpPr txBox="1">
            <a:spLocks/>
          </p:cNvSpPr>
          <p:nvPr/>
        </p:nvSpPr>
        <p:spPr>
          <a:xfrm>
            <a:off x="771525" y="2801202"/>
            <a:ext cx="9901024" cy="2453185"/>
          </a:xfrm>
          <a:prstGeom prst="rect">
            <a:avLst/>
          </a:prstGeom>
        </p:spPr>
        <p:txBody>
          <a:bodyPr vert="horz" lIns="91440" tIns="45720" rIns="91440" bIns="45720" rtlCol="0" anchor="t">
            <a:norm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5" name="Picture 4">
            <a:extLst>
              <a:ext uri="{FF2B5EF4-FFF2-40B4-BE49-F238E27FC236}">
                <a16:creationId xmlns:a16="http://schemas.microsoft.com/office/drawing/2014/main" id="{623D0BB9-1707-3F87-2B07-35E3ADE38A9E}"/>
              </a:ext>
            </a:extLst>
          </p:cNvPr>
          <p:cNvPicPr>
            <a:picLocks noChangeAspect="1"/>
          </p:cNvPicPr>
          <p:nvPr/>
        </p:nvPicPr>
        <p:blipFill>
          <a:blip r:embed="rId3"/>
          <a:stretch>
            <a:fillRect/>
          </a:stretch>
        </p:blipFill>
        <p:spPr>
          <a:xfrm>
            <a:off x="881591" y="2115488"/>
            <a:ext cx="4419048" cy="685714"/>
          </a:xfrm>
          <a:prstGeom prst="rect">
            <a:avLst/>
          </a:prstGeom>
        </p:spPr>
      </p:pic>
      <p:sp>
        <p:nvSpPr>
          <p:cNvPr id="8" name="Rectangle 3">
            <a:extLst>
              <a:ext uri="{FF2B5EF4-FFF2-40B4-BE49-F238E27FC236}">
                <a16:creationId xmlns:a16="http://schemas.microsoft.com/office/drawing/2014/main" id="{4667D908-CA85-0D36-9694-047A896AE72E}"/>
              </a:ext>
            </a:extLst>
          </p:cNvPr>
          <p:cNvSpPr>
            <a:spLocks noChangeArrowheads="1"/>
          </p:cNvSpPr>
          <p:nvPr/>
        </p:nvSpPr>
        <p:spPr bwMode="auto">
          <a:xfrm>
            <a:off x="615950" y="3300348"/>
            <a:ext cx="109601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The reason this is interesting is because puts will continue printing until it encounters a null byte. If we overflow the buffer, puts will continue printing memory contents until a null byte is reached. This behavior can be utilized to leak sensitive information such as the stack canary and </a:t>
            </a:r>
            <a:r>
              <a:rPr kumimoji="0" lang="en-US" altLang="en-US" b="0" i="0" u="none" strike="noStrike" cap="none" normalizeH="0" baseline="0" dirty="0" err="1">
                <a:ln>
                  <a:noFill/>
                </a:ln>
                <a:solidFill>
                  <a:schemeClr val="tx1"/>
                </a:solidFill>
                <a:effectLst/>
                <a:latin typeface="+mj-lt"/>
              </a:rPr>
              <a:t>libc</a:t>
            </a:r>
            <a:r>
              <a:rPr kumimoji="0" lang="en-US" altLang="en-US" b="0" i="0" u="none" strike="noStrike" cap="none" normalizeH="0" baseline="0" dirty="0">
                <a:ln>
                  <a:noFill/>
                </a:ln>
                <a:solidFill>
                  <a:schemeClr val="tx1"/>
                </a:solidFill>
                <a:effectLst/>
                <a:latin typeface="+mj-lt"/>
              </a:rPr>
              <a:t> addresses.</a:t>
            </a:r>
          </a:p>
        </p:txBody>
      </p:sp>
    </p:spTree>
    <p:extLst>
      <p:ext uri="{BB962C8B-B14F-4D97-AF65-F5344CB8AC3E}">
        <p14:creationId xmlns:p14="http://schemas.microsoft.com/office/powerpoint/2010/main" val="1805110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dirty="0"/>
              <a:t>Dynamic analysis in </a:t>
            </a:r>
            <a:r>
              <a:rPr lang="en-US" dirty="0" err="1"/>
              <a:t>gdb</a:t>
            </a:r>
            <a:endParaRPr lang="en-US"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449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5D58A-3F64-8144-F2D6-A16F374FE119}"/>
              </a:ext>
            </a:extLst>
          </p:cNvPr>
          <p:cNvSpPr>
            <a:spLocks noGrp="1"/>
          </p:cNvSpPr>
          <p:nvPr>
            <p:ph type="title"/>
          </p:nvPr>
        </p:nvSpPr>
        <p:spPr>
          <a:xfrm>
            <a:off x="4933950" y="792541"/>
            <a:ext cx="6343650" cy="787210"/>
          </a:xfrm>
        </p:spPr>
        <p:txBody>
          <a:bodyPr/>
          <a:lstStyle/>
          <a:p>
            <a:r>
              <a:rPr lang="en-US" dirty="0"/>
              <a:t>Project</a:t>
            </a:r>
            <a:r>
              <a:rPr lang="en-US" spc="-40" dirty="0"/>
              <a:t> </a:t>
            </a:r>
            <a:r>
              <a:rPr lang="en-US" spc="-10" dirty="0"/>
              <a:t>Group </a:t>
            </a:r>
            <a:r>
              <a:rPr lang="en-US" dirty="0"/>
              <a:t>#</a:t>
            </a:r>
            <a:r>
              <a:rPr lang="en-US" spc="-5" dirty="0"/>
              <a:t> </a:t>
            </a:r>
            <a:r>
              <a:rPr lang="en-US" spc="-50" dirty="0"/>
              <a:t>4</a:t>
            </a:r>
            <a:endParaRPr lang="en-US" dirty="0"/>
          </a:p>
        </p:txBody>
      </p:sp>
      <p:sp>
        <p:nvSpPr>
          <p:cNvPr id="4" name="Slide Number Placeholder 3">
            <a:extLst>
              <a:ext uri="{FF2B5EF4-FFF2-40B4-BE49-F238E27FC236}">
                <a16:creationId xmlns:a16="http://schemas.microsoft.com/office/drawing/2014/main" id="{AE04D9CA-5C37-9786-337B-005861D1BBA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
        <p:nvSpPr>
          <p:cNvPr id="7" name="Content Placeholder 6">
            <a:extLst>
              <a:ext uri="{FF2B5EF4-FFF2-40B4-BE49-F238E27FC236}">
                <a16:creationId xmlns:a16="http://schemas.microsoft.com/office/drawing/2014/main" id="{10C8E9A0-026A-A18B-9649-A5EF5EF4628F}"/>
              </a:ext>
            </a:extLst>
          </p:cNvPr>
          <p:cNvSpPr>
            <a:spLocks noGrp="1"/>
          </p:cNvSpPr>
          <p:nvPr>
            <p:ph sz="half" idx="14"/>
          </p:nvPr>
        </p:nvSpPr>
        <p:spPr>
          <a:xfrm>
            <a:off x="4933950" y="2347784"/>
            <a:ext cx="7113373" cy="3608275"/>
          </a:xfrm>
        </p:spPr>
        <p:txBody>
          <a:bodyPr>
            <a:normAutofit/>
          </a:bodyPr>
          <a:lstStyle/>
          <a:p>
            <a:pPr marL="64008" algn="l" fontAlgn="t">
              <a:spcBef>
                <a:spcPts val="459"/>
              </a:spcBef>
              <a:spcAft>
                <a:spcPts val="0"/>
              </a:spcAft>
            </a:pPr>
            <a:r>
              <a:rPr lang="en-US" b="1" i="0" u="none" strike="noStrike" spc="-10" dirty="0">
                <a:solidFill>
                  <a:srgbClr val="000000"/>
                </a:solidFill>
                <a:effectLst/>
                <a:latin typeface="Calibri" panose="020F0502020204030204" pitchFamily="34" charset="0"/>
                <a:cs typeface="Calibri" panose="020F0502020204030204" pitchFamily="34" charset="0"/>
              </a:rPr>
              <a:t>1. </a:t>
            </a:r>
            <a:r>
              <a:rPr lang="en-US" b="1" i="0" u="none" strike="noStrike" spc="-10" dirty="0" err="1">
                <a:solidFill>
                  <a:srgbClr val="000000"/>
                </a:solidFill>
                <a:effectLst/>
                <a:latin typeface="Calibri" panose="020F0502020204030204" pitchFamily="34" charset="0"/>
                <a:cs typeface="Calibri" panose="020F0502020204030204" pitchFamily="34" charset="0"/>
              </a:rPr>
              <a:t>Ashwanth</a:t>
            </a:r>
            <a:r>
              <a:rPr lang="en-US" b="1" i="0" u="none" strike="noStrike" spc="-10" dirty="0">
                <a:solidFill>
                  <a:srgbClr val="000000"/>
                </a:solidFill>
                <a:effectLst/>
                <a:latin typeface="Calibri" panose="020F0502020204030204" pitchFamily="34" charset="0"/>
                <a:cs typeface="Calibri" panose="020F0502020204030204" pitchFamily="34" charset="0"/>
              </a:rPr>
              <a:t> </a:t>
            </a:r>
            <a:r>
              <a:rPr lang="en-US" b="1" i="0" u="none" strike="noStrike" spc="-10" dirty="0" err="1">
                <a:solidFill>
                  <a:srgbClr val="000000"/>
                </a:solidFill>
                <a:effectLst/>
                <a:latin typeface="Calibri" panose="020F0502020204030204" pitchFamily="34" charset="0"/>
                <a:cs typeface="Calibri" panose="020F0502020204030204" pitchFamily="34" charset="0"/>
              </a:rPr>
              <a:t>Boinpally</a:t>
            </a:r>
            <a:r>
              <a:rPr lang="en-US" b="1" i="0" u="none" strike="noStrike" spc="-10" dirty="0">
                <a:solidFill>
                  <a:srgbClr val="000000"/>
                </a:solidFill>
                <a:effectLst/>
                <a:latin typeface="Calibri" panose="020F0502020204030204" pitchFamily="34" charset="0"/>
                <a:cs typeface="Calibri" panose="020F0502020204030204" pitchFamily="34" charset="0"/>
              </a:rPr>
              <a:t>                         11702455</a:t>
            </a:r>
            <a:endParaRPr lang="en-US" b="0" i="0" u="none" strike="noStrike" dirty="0">
              <a:effectLst/>
              <a:latin typeface="Calibri" panose="020F0502020204030204" pitchFamily="34" charset="0"/>
              <a:cs typeface="Calibri" panose="020F0502020204030204" pitchFamily="34" charset="0"/>
            </a:endParaRPr>
          </a:p>
          <a:p>
            <a:pPr marL="64008" algn="l" fontAlgn="t">
              <a:spcBef>
                <a:spcPts val="459"/>
              </a:spcBef>
              <a:spcAft>
                <a:spcPts val="0"/>
              </a:spcAft>
            </a:pPr>
            <a:r>
              <a:rPr lang="en-US" b="1" i="0" u="none" strike="noStrike" dirty="0">
                <a:solidFill>
                  <a:srgbClr val="000000"/>
                </a:solidFill>
                <a:effectLst/>
                <a:latin typeface="Calibri" panose="020F0502020204030204" pitchFamily="34" charset="0"/>
                <a:cs typeface="Calibri" panose="020F0502020204030204" pitchFamily="34" charset="0"/>
              </a:rPr>
              <a:t>2. Madhavi </a:t>
            </a:r>
            <a:r>
              <a:rPr lang="en-US" b="1" i="0" u="none" strike="noStrike" dirty="0" err="1">
                <a:solidFill>
                  <a:srgbClr val="000000"/>
                </a:solidFill>
                <a:effectLst/>
                <a:latin typeface="Calibri" panose="020F0502020204030204" pitchFamily="34" charset="0"/>
                <a:cs typeface="Calibri" panose="020F0502020204030204" pitchFamily="34" charset="0"/>
              </a:rPr>
              <a:t>Neerati</a:t>
            </a:r>
            <a:r>
              <a:rPr lang="en-US" b="1" i="0" u="none" strike="noStrike" dirty="0">
                <a:solidFill>
                  <a:srgbClr val="000000"/>
                </a:solidFill>
                <a:effectLst/>
                <a:latin typeface="Calibri" panose="020F0502020204030204" pitchFamily="34" charset="0"/>
                <a:cs typeface="Calibri" panose="020F0502020204030204" pitchFamily="34" charset="0"/>
              </a:rPr>
              <a:t>                              </a:t>
            </a:r>
            <a:r>
              <a:rPr lang="en-US" b="1" i="0" u="none" strike="noStrike" spc="-10" dirty="0">
                <a:solidFill>
                  <a:srgbClr val="000000"/>
                </a:solidFill>
                <a:effectLst/>
                <a:latin typeface="Calibri" panose="020F0502020204030204" pitchFamily="34" charset="0"/>
                <a:cs typeface="Calibri" panose="020F0502020204030204" pitchFamily="34" charset="0"/>
              </a:rPr>
              <a:t>11702641</a:t>
            </a:r>
            <a:endParaRPr lang="en-US" b="0" i="0" u="none" strike="noStrike" dirty="0">
              <a:effectLst/>
              <a:latin typeface="Calibri" panose="020F0502020204030204" pitchFamily="34" charset="0"/>
              <a:cs typeface="Calibri" panose="020F0502020204030204" pitchFamily="34" charset="0"/>
            </a:endParaRPr>
          </a:p>
          <a:p>
            <a:pPr marL="64008" algn="l" fontAlgn="t">
              <a:spcBef>
                <a:spcPts val="459"/>
              </a:spcBef>
              <a:spcAft>
                <a:spcPts val="0"/>
              </a:spcAft>
            </a:pPr>
            <a:r>
              <a:rPr lang="en-US" b="1" i="0" u="none" strike="noStrike" spc="-10" dirty="0">
                <a:solidFill>
                  <a:srgbClr val="000000"/>
                </a:solidFill>
                <a:effectLst/>
                <a:latin typeface="Calibri" panose="020F0502020204030204" pitchFamily="34" charset="0"/>
                <a:cs typeface="Calibri" panose="020F0502020204030204" pitchFamily="34" charset="0"/>
              </a:rPr>
              <a:t>3. Sai Vikram </a:t>
            </a:r>
            <a:r>
              <a:rPr lang="en-US" b="1" i="0" u="none" strike="noStrike" spc="-10" dirty="0" err="1">
                <a:solidFill>
                  <a:srgbClr val="000000"/>
                </a:solidFill>
                <a:effectLst/>
                <a:latin typeface="Calibri" panose="020F0502020204030204" pitchFamily="34" charset="0"/>
                <a:cs typeface="Calibri" panose="020F0502020204030204" pitchFamily="34" charset="0"/>
              </a:rPr>
              <a:t>Yelamanchi</a:t>
            </a:r>
            <a:r>
              <a:rPr lang="en-US" dirty="0">
                <a:latin typeface="Calibri" panose="020F0502020204030204" pitchFamily="34" charset="0"/>
                <a:cs typeface="Calibri" panose="020F0502020204030204" pitchFamily="34" charset="0"/>
              </a:rPr>
              <a:t>.                   </a:t>
            </a:r>
            <a:r>
              <a:rPr lang="en-US" b="1" i="0" u="none" strike="noStrike" spc="-10" dirty="0">
                <a:solidFill>
                  <a:srgbClr val="000000"/>
                </a:solidFill>
                <a:effectLst/>
                <a:latin typeface="Calibri" panose="020F0502020204030204" pitchFamily="34" charset="0"/>
                <a:cs typeface="Calibri" panose="020F0502020204030204" pitchFamily="34" charset="0"/>
              </a:rPr>
              <a:t>11603289</a:t>
            </a:r>
            <a:endParaRPr lang="en-US" b="0" i="0" u="none" strike="noStrike" dirty="0">
              <a:effectLst/>
              <a:latin typeface="Calibri" panose="020F0502020204030204" pitchFamily="34" charset="0"/>
              <a:cs typeface="Calibri" panose="020F0502020204030204" pitchFamily="34" charset="0"/>
            </a:endParaRPr>
          </a:p>
          <a:p>
            <a:pPr marL="64008" algn="l" fontAlgn="t">
              <a:spcBef>
                <a:spcPts val="459"/>
              </a:spcBef>
              <a:spcAft>
                <a:spcPts val="0"/>
              </a:spcAft>
            </a:pPr>
            <a:r>
              <a:rPr lang="en-US" b="1" i="0" u="none" strike="noStrike" dirty="0">
                <a:solidFill>
                  <a:srgbClr val="000000"/>
                </a:solidFill>
                <a:effectLst/>
                <a:latin typeface="Calibri" panose="020F0502020204030204" pitchFamily="34" charset="0"/>
                <a:cs typeface="Calibri" panose="020F0502020204030204" pitchFamily="34" charset="0"/>
              </a:rPr>
              <a:t>4. Sathvik Reddy Nandyala</a:t>
            </a:r>
            <a:r>
              <a:rPr lang="en-US" dirty="0">
                <a:latin typeface="Calibri" panose="020F0502020204030204" pitchFamily="34" charset="0"/>
                <a:cs typeface="Calibri" panose="020F0502020204030204" pitchFamily="34" charset="0"/>
              </a:rPr>
              <a:t>                 </a:t>
            </a:r>
            <a:r>
              <a:rPr lang="en-US" b="1" i="0" u="none" strike="noStrike" dirty="0">
                <a:solidFill>
                  <a:srgbClr val="000000"/>
                </a:solidFill>
                <a:effectLst/>
                <a:latin typeface="Calibri" panose="020F0502020204030204" pitchFamily="34" charset="0"/>
                <a:cs typeface="Calibri" panose="020F0502020204030204" pitchFamily="34" charset="0"/>
              </a:rPr>
              <a:t>11702270</a:t>
            </a:r>
            <a:endParaRPr lang="en-US" b="0" i="0" u="none" strike="noStrike" dirty="0">
              <a:effectLst/>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62545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5"/>
            <a:ext cx="7606895" cy="1053106"/>
          </a:xfrm>
        </p:spPr>
        <p:txBody>
          <a:bodyPr/>
          <a:lstStyle/>
          <a:p>
            <a:r>
              <a:rPr lang="en-US" dirty="0"/>
              <a:t>Analysis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7877" y="2085430"/>
            <a:ext cx="7615274" cy="2978150"/>
          </a:xfrm>
        </p:spPr>
        <p:txBody>
          <a:bodyPr>
            <a:normAutofit/>
          </a:bodyPr>
          <a:lstStyle/>
          <a:p>
            <a:r>
              <a:rPr lang="en-US" dirty="0"/>
              <a:t>Now that we know what the program does and what exactly is wrong with it we can proceed to investigate this in </a:t>
            </a:r>
            <a:r>
              <a:rPr lang="en-US" dirty="0" err="1"/>
              <a:t>gdb</a:t>
            </a:r>
            <a:r>
              <a:rPr lang="en-US" dirty="0"/>
              <a:t> </a:t>
            </a:r>
          </a:p>
          <a:p>
            <a:r>
              <a:rPr lang="en-US" dirty="0"/>
              <a:t>To </a:t>
            </a:r>
            <a:r>
              <a:rPr lang="en-US" dirty="0" err="1"/>
              <a:t>analyse</a:t>
            </a:r>
            <a:r>
              <a:rPr lang="en-US" dirty="0"/>
              <a:t> the arm binary in </a:t>
            </a:r>
            <a:r>
              <a:rPr lang="en-US" dirty="0" err="1"/>
              <a:t>gdb</a:t>
            </a:r>
            <a:r>
              <a:rPr lang="en-US" dirty="0"/>
              <a:t> we make use of </a:t>
            </a:r>
            <a:r>
              <a:rPr lang="en-US" dirty="0" err="1"/>
              <a:t>qemu</a:t>
            </a:r>
            <a:r>
              <a:rPr lang="en-US" dirty="0"/>
              <a:t> and </a:t>
            </a:r>
            <a:r>
              <a:rPr lang="en-US" dirty="0" err="1"/>
              <a:t>gdb-multiarch</a:t>
            </a:r>
            <a:r>
              <a:rPr lang="en-US" dirty="0"/>
              <a:t>.</a:t>
            </a:r>
          </a:p>
          <a:p>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312269"/>
            <a:ext cx="9389288" cy="536903"/>
          </a:xfrm>
        </p:spPr>
        <p:txBody>
          <a:bodyPr>
            <a:normAutofit fontScale="90000"/>
          </a:bodyPr>
          <a:lstStyle/>
          <a:p>
            <a:r>
              <a:rPr lang="en-US" dirty="0"/>
              <a:t>Attaching to </a:t>
            </a:r>
            <a:r>
              <a:rPr lang="en-US" dirty="0" err="1"/>
              <a:t>gdb</a:t>
            </a:r>
            <a:endParaRPr lang="en-US" dirty="0"/>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952038"/>
            <a:ext cx="9901024" cy="852593"/>
          </a:xfrm>
        </p:spPr>
        <p:txBody>
          <a:bodyPr vert="horz" lIns="91440" tIns="45720" rIns="91440" bIns="45720" rtlCol="0" anchor="t">
            <a:normAutofit/>
          </a:bodyPr>
          <a:lstStyle/>
          <a:p>
            <a:r>
              <a:rPr lang="en-US" dirty="0"/>
              <a:t>First we run </a:t>
            </a:r>
            <a:r>
              <a:rPr lang="en-US" dirty="0" err="1"/>
              <a:t>gdb-multiarch</a:t>
            </a:r>
            <a:r>
              <a:rPr lang="en-US" dirty="0"/>
              <a:t> and set the library path </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
        <p:nvSpPr>
          <p:cNvPr id="12" name="Content Placeholder 5">
            <a:extLst>
              <a:ext uri="{FF2B5EF4-FFF2-40B4-BE49-F238E27FC236}">
                <a16:creationId xmlns:a16="http://schemas.microsoft.com/office/drawing/2014/main" id="{97504605-3FF1-206D-B74F-137041A0A6EB}"/>
              </a:ext>
            </a:extLst>
          </p:cNvPr>
          <p:cNvSpPr txBox="1">
            <a:spLocks/>
          </p:cNvSpPr>
          <p:nvPr/>
        </p:nvSpPr>
        <p:spPr>
          <a:xfrm>
            <a:off x="771525" y="3365319"/>
            <a:ext cx="9901024" cy="556146"/>
          </a:xfrm>
          <a:prstGeom prst="rect">
            <a:avLst/>
          </a:prstGeom>
        </p:spPr>
        <p:txBody>
          <a:bodyPr vert="horz" lIns="91440" tIns="45720" rIns="91440" bIns="45720" rtlCol="0" anchor="t">
            <a:norm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Then we start </a:t>
            </a:r>
            <a:r>
              <a:rPr lang="en-US" dirty="0" err="1"/>
              <a:t>qemu</a:t>
            </a:r>
            <a:r>
              <a:rPr lang="en-US" dirty="0"/>
              <a:t> and bind to a port and connect to it in </a:t>
            </a:r>
            <a:r>
              <a:rPr lang="en-US" dirty="0" err="1"/>
              <a:t>gdb</a:t>
            </a:r>
            <a:endParaRPr lang="en-US" dirty="0"/>
          </a:p>
        </p:txBody>
      </p:sp>
      <p:pic>
        <p:nvPicPr>
          <p:cNvPr id="5" name="Picture 4">
            <a:extLst>
              <a:ext uri="{FF2B5EF4-FFF2-40B4-BE49-F238E27FC236}">
                <a16:creationId xmlns:a16="http://schemas.microsoft.com/office/drawing/2014/main" id="{614AD4B3-64EE-7FDD-1A9E-ACB9B72177D2}"/>
              </a:ext>
            </a:extLst>
          </p:cNvPr>
          <p:cNvPicPr>
            <a:picLocks noChangeAspect="1"/>
          </p:cNvPicPr>
          <p:nvPr/>
        </p:nvPicPr>
        <p:blipFill>
          <a:blip r:embed="rId3"/>
          <a:stretch>
            <a:fillRect/>
          </a:stretch>
        </p:blipFill>
        <p:spPr>
          <a:xfrm>
            <a:off x="177348" y="3828596"/>
            <a:ext cx="10923808" cy="1180452"/>
          </a:xfrm>
          <a:prstGeom prst="rect">
            <a:avLst/>
          </a:prstGeom>
        </p:spPr>
      </p:pic>
      <p:pic>
        <p:nvPicPr>
          <p:cNvPr id="10" name="Picture 9">
            <a:extLst>
              <a:ext uri="{FF2B5EF4-FFF2-40B4-BE49-F238E27FC236}">
                <a16:creationId xmlns:a16="http://schemas.microsoft.com/office/drawing/2014/main" id="{ED9D5EDA-DBC1-4972-30F4-F2175E4F24B9}"/>
              </a:ext>
            </a:extLst>
          </p:cNvPr>
          <p:cNvPicPr>
            <a:picLocks noChangeAspect="1"/>
          </p:cNvPicPr>
          <p:nvPr/>
        </p:nvPicPr>
        <p:blipFill>
          <a:blip r:embed="rId4"/>
          <a:stretch>
            <a:fillRect/>
          </a:stretch>
        </p:blipFill>
        <p:spPr>
          <a:xfrm>
            <a:off x="177348" y="4347704"/>
            <a:ext cx="10923809" cy="2285714"/>
          </a:xfrm>
          <a:prstGeom prst="rect">
            <a:avLst/>
          </a:prstGeom>
        </p:spPr>
      </p:pic>
      <p:pic>
        <p:nvPicPr>
          <p:cNvPr id="14" name="Picture 13">
            <a:extLst>
              <a:ext uri="{FF2B5EF4-FFF2-40B4-BE49-F238E27FC236}">
                <a16:creationId xmlns:a16="http://schemas.microsoft.com/office/drawing/2014/main" id="{F0CBCF80-FD9C-0F16-CA26-1153A71CEA65}"/>
              </a:ext>
            </a:extLst>
          </p:cNvPr>
          <p:cNvPicPr>
            <a:picLocks noChangeAspect="1"/>
          </p:cNvPicPr>
          <p:nvPr/>
        </p:nvPicPr>
        <p:blipFill>
          <a:blip r:embed="rId5"/>
          <a:stretch>
            <a:fillRect/>
          </a:stretch>
        </p:blipFill>
        <p:spPr>
          <a:xfrm>
            <a:off x="177348" y="1456747"/>
            <a:ext cx="10780952" cy="1857143"/>
          </a:xfrm>
          <a:prstGeom prst="rect">
            <a:avLst/>
          </a:prstGeom>
        </p:spPr>
      </p:pic>
    </p:spTree>
    <p:extLst>
      <p:ext uri="{BB962C8B-B14F-4D97-AF65-F5344CB8AC3E}">
        <p14:creationId xmlns:p14="http://schemas.microsoft.com/office/powerpoint/2010/main" val="3680214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493548"/>
            <a:ext cx="9389288" cy="536903"/>
          </a:xfrm>
        </p:spPr>
        <p:txBody>
          <a:bodyPr>
            <a:normAutofit fontScale="90000"/>
          </a:bodyPr>
          <a:lstStyle/>
          <a:p>
            <a:r>
              <a:rPr lang="en-US" dirty="0"/>
              <a:t>Analysis</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1030451"/>
            <a:ext cx="9901024" cy="1890170"/>
          </a:xfrm>
        </p:spPr>
        <p:txBody>
          <a:bodyPr vert="horz" lIns="91440" tIns="45720" rIns="91440" bIns="45720" rtlCol="0" anchor="t">
            <a:normAutofit/>
          </a:bodyPr>
          <a:lstStyle/>
          <a:p>
            <a:r>
              <a:rPr lang="en-US" dirty="0"/>
              <a:t>Knowing that the program is 32-bit and vulnerable to a buffer overflow, and that it employs a stack canary which ends with a null byte, we can exploit this setup. By providing the program with exactly 8 bytes, we can carefully analyze the stack layout. This allows us to calculate the offset to the canary, positioning us to strategically manipulate the buffer overflow to our </a:t>
            </a:r>
            <a:r>
              <a:rPr lang="en-US" dirty="0" err="1"/>
              <a:t>advantage.ary</a:t>
            </a:r>
            <a:r>
              <a:rPr lang="en-US" dirty="0"/>
              <a:t> </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22</a:t>
            </a:fld>
            <a:endParaRPr lang="en-US" dirty="0"/>
          </a:p>
        </p:txBody>
      </p:sp>
      <p:sp>
        <p:nvSpPr>
          <p:cNvPr id="12" name="Content Placeholder 5">
            <a:extLst>
              <a:ext uri="{FF2B5EF4-FFF2-40B4-BE49-F238E27FC236}">
                <a16:creationId xmlns:a16="http://schemas.microsoft.com/office/drawing/2014/main" id="{97504605-3FF1-206D-B74F-137041A0A6EB}"/>
              </a:ext>
            </a:extLst>
          </p:cNvPr>
          <p:cNvSpPr txBox="1">
            <a:spLocks/>
          </p:cNvSpPr>
          <p:nvPr/>
        </p:nvSpPr>
        <p:spPr>
          <a:xfrm>
            <a:off x="771525" y="2937680"/>
            <a:ext cx="9901024" cy="747215"/>
          </a:xfrm>
          <a:prstGeom prst="rect">
            <a:avLst/>
          </a:prstGeom>
        </p:spPr>
        <p:txBody>
          <a:bodyPr vert="horz" lIns="91440" tIns="45720" rIns="91440" bIns="45720" rtlCol="0" anchor="t">
            <a:norm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5" name="Picture 4">
            <a:extLst>
              <a:ext uri="{FF2B5EF4-FFF2-40B4-BE49-F238E27FC236}">
                <a16:creationId xmlns:a16="http://schemas.microsoft.com/office/drawing/2014/main" id="{CACA2837-371F-52E5-238F-F429A03FA98B}"/>
              </a:ext>
            </a:extLst>
          </p:cNvPr>
          <p:cNvPicPr>
            <a:picLocks noChangeAspect="1"/>
          </p:cNvPicPr>
          <p:nvPr/>
        </p:nvPicPr>
        <p:blipFill>
          <a:blip r:embed="rId3"/>
          <a:stretch>
            <a:fillRect/>
          </a:stretch>
        </p:blipFill>
        <p:spPr>
          <a:xfrm>
            <a:off x="771525" y="3738912"/>
            <a:ext cx="8647619" cy="2800000"/>
          </a:xfrm>
          <a:prstGeom prst="rect">
            <a:avLst/>
          </a:prstGeom>
        </p:spPr>
      </p:pic>
      <p:sp>
        <p:nvSpPr>
          <p:cNvPr id="2" name="Rectangle 1">
            <a:extLst>
              <a:ext uri="{FF2B5EF4-FFF2-40B4-BE49-F238E27FC236}">
                <a16:creationId xmlns:a16="http://schemas.microsoft.com/office/drawing/2014/main" id="{05ED9F39-E5FD-8858-5DB2-770E3547919F}"/>
              </a:ext>
            </a:extLst>
          </p:cNvPr>
          <p:cNvSpPr>
            <a:spLocks noChangeArrowheads="1"/>
          </p:cNvSpPr>
          <p:nvPr/>
        </p:nvSpPr>
        <p:spPr bwMode="auto">
          <a:xfrm>
            <a:off x="771525" y="2489452"/>
            <a:ext cx="957171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First, we need to set a breakpoint immediately after the </a:t>
            </a:r>
            <a:r>
              <a:rPr kumimoji="0" lang="en-US" altLang="en-US" b="1" i="0" u="none" strike="noStrike" cap="none" normalizeH="0" baseline="0" dirty="0" err="1">
                <a:ln>
                  <a:noFill/>
                </a:ln>
                <a:solidFill>
                  <a:schemeClr val="tx1"/>
                </a:solidFill>
                <a:effectLst/>
                <a:latin typeface="+mj-lt"/>
              </a:rPr>
              <a:t>memcpy</a:t>
            </a:r>
            <a:r>
              <a:rPr kumimoji="0" lang="en-US" altLang="en-US" b="0" i="0" u="none" strike="noStrike" cap="none" normalizeH="0" baseline="0" dirty="0">
                <a:ln>
                  <a:noFill/>
                </a:ln>
                <a:solidFill>
                  <a:schemeClr val="tx1"/>
                </a:solidFill>
                <a:effectLst/>
                <a:latin typeface="+mj-lt"/>
              </a:rPr>
              <a:t> operation in the </a:t>
            </a:r>
            <a:r>
              <a:rPr kumimoji="0" lang="en-US" altLang="en-US" b="1" i="0" u="none" strike="noStrike" cap="none" normalizeH="0" baseline="0" dirty="0" err="1">
                <a:ln>
                  <a:noFill/>
                </a:ln>
                <a:solidFill>
                  <a:schemeClr val="tx1"/>
                </a:solidFill>
                <a:effectLst/>
                <a:latin typeface="+mj-lt"/>
              </a:rPr>
              <a:t>string_storer</a:t>
            </a:r>
            <a:r>
              <a:rPr kumimoji="0" lang="en-US" altLang="en-US" b="1" i="0" u="none" strike="noStrike" cap="none" normalizeH="0" baseline="0" dirty="0">
                <a:ln>
                  <a:noFill/>
                </a:ln>
                <a:solidFill>
                  <a:schemeClr val="tx1"/>
                </a:solidFill>
                <a:effectLst/>
                <a:latin typeface="+mj-lt"/>
              </a:rPr>
              <a:t> </a:t>
            </a:r>
            <a:r>
              <a:rPr kumimoji="0" lang="en-US" altLang="en-US" b="0" i="0" u="none" strike="noStrike" cap="none" normalizeH="0" baseline="0" dirty="0">
                <a:ln>
                  <a:noFill/>
                </a:ln>
                <a:solidFill>
                  <a:schemeClr val="tx1"/>
                </a:solidFill>
                <a:effectLst/>
                <a:latin typeface="+mj-lt"/>
              </a:rPr>
              <a:t>function. We begin by disassembling the </a:t>
            </a:r>
            <a:r>
              <a:rPr kumimoji="0" lang="en-US" altLang="en-US" i="0" u="none" strike="noStrike" cap="none" normalizeH="0" baseline="0" dirty="0" err="1">
                <a:ln>
                  <a:noFill/>
                </a:ln>
                <a:solidFill>
                  <a:schemeClr val="tx1"/>
                </a:solidFill>
                <a:effectLst/>
                <a:latin typeface="+mj-lt"/>
              </a:rPr>
              <a:t>string_storer</a:t>
            </a:r>
            <a:r>
              <a:rPr kumimoji="0" lang="en-US" altLang="en-US" i="0" u="none" strike="noStrike" cap="none" normalizeH="0" baseline="0" dirty="0">
                <a:ln>
                  <a:noFill/>
                </a:ln>
                <a:solidFill>
                  <a:schemeClr val="tx1"/>
                </a:solidFill>
                <a:effectLst/>
                <a:latin typeface="+mj-lt"/>
              </a:rPr>
              <a:t> </a:t>
            </a:r>
            <a:r>
              <a:rPr kumimoji="0" lang="en-US" altLang="en-US" b="0" i="0" u="none" strike="noStrike" cap="none" normalizeH="0" baseline="0" dirty="0">
                <a:ln>
                  <a:noFill/>
                </a:ln>
                <a:solidFill>
                  <a:schemeClr val="tx1"/>
                </a:solidFill>
                <a:effectLst/>
                <a:latin typeface="+mj-lt"/>
              </a:rPr>
              <a:t>function to identify the exact point where </a:t>
            </a:r>
            <a:r>
              <a:rPr kumimoji="0" lang="en-US" altLang="en-US" b="0" i="0" u="none" strike="noStrike" cap="none" normalizeH="0" baseline="0" dirty="0" err="1">
                <a:ln>
                  <a:noFill/>
                </a:ln>
                <a:solidFill>
                  <a:schemeClr val="tx1"/>
                </a:solidFill>
                <a:effectLst/>
                <a:latin typeface="+mj-lt"/>
              </a:rPr>
              <a:t>memcpy</a:t>
            </a:r>
            <a:r>
              <a:rPr kumimoji="0" lang="en-US" altLang="en-US" b="0" i="0" u="none" strike="noStrike" cap="none" normalizeH="0" baseline="0" dirty="0">
                <a:ln>
                  <a:noFill/>
                </a:ln>
                <a:solidFill>
                  <a:schemeClr val="tx1"/>
                </a:solidFill>
                <a:effectLst/>
                <a:latin typeface="+mj-lt"/>
              </a:rPr>
              <a:t> completes, enabling us to inspect the state of the stack at that critical moment.</a:t>
            </a:r>
          </a:p>
        </p:txBody>
      </p:sp>
    </p:spTree>
    <p:extLst>
      <p:ext uri="{BB962C8B-B14F-4D97-AF65-F5344CB8AC3E}">
        <p14:creationId xmlns:p14="http://schemas.microsoft.com/office/powerpoint/2010/main" val="3150539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493548"/>
            <a:ext cx="9389288" cy="536903"/>
          </a:xfrm>
        </p:spPr>
        <p:txBody>
          <a:bodyPr>
            <a:normAutofit fontScale="90000"/>
          </a:bodyPr>
          <a:lstStyle/>
          <a:p>
            <a:r>
              <a:rPr lang="en-US" dirty="0"/>
              <a:t>Break point</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23</a:t>
            </a:fld>
            <a:endParaRPr lang="en-US" dirty="0"/>
          </a:p>
        </p:txBody>
      </p:sp>
      <p:pic>
        <p:nvPicPr>
          <p:cNvPr id="9" name="Picture 8">
            <a:extLst>
              <a:ext uri="{FF2B5EF4-FFF2-40B4-BE49-F238E27FC236}">
                <a16:creationId xmlns:a16="http://schemas.microsoft.com/office/drawing/2014/main" id="{6ACDE420-3B36-B8FD-7763-4629DA1E355E}"/>
              </a:ext>
            </a:extLst>
          </p:cNvPr>
          <p:cNvPicPr>
            <a:picLocks noChangeAspect="1"/>
          </p:cNvPicPr>
          <p:nvPr/>
        </p:nvPicPr>
        <p:blipFill>
          <a:blip r:embed="rId3"/>
          <a:stretch>
            <a:fillRect/>
          </a:stretch>
        </p:blipFill>
        <p:spPr>
          <a:xfrm>
            <a:off x="743619" y="2487594"/>
            <a:ext cx="9390476" cy="1457143"/>
          </a:xfrm>
          <a:prstGeom prst="rect">
            <a:avLst/>
          </a:prstGeom>
        </p:spPr>
      </p:pic>
      <p:pic>
        <p:nvPicPr>
          <p:cNvPr id="11" name="Picture 10">
            <a:extLst>
              <a:ext uri="{FF2B5EF4-FFF2-40B4-BE49-F238E27FC236}">
                <a16:creationId xmlns:a16="http://schemas.microsoft.com/office/drawing/2014/main" id="{EAF9AF69-9C8A-F717-3DA6-2AB329FA7D04}"/>
              </a:ext>
            </a:extLst>
          </p:cNvPr>
          <p:cNvPicPr>
            <a:picLocks noChangeAspect="1"/>
          </p:cNvPicPr>
          <p:nvPr/>
        </p:nvPicPr>
        <p:blipFill>
          <a:blip r:embed="rId4"/>
          <a:stretch>
            <a:fillRect/>
          </a:stretch>
        </p:blipFill>
        <p:spPr>
          <a:xfrm>
            <a:off x="743619" y="3944737"/>
            <a:ext cx="5352381" cy="1047619"/>
          </a:xfrm>
          <a:prstGeom prst="rect">
            <a:avLst/>
          </a:prstGeom>
        </p:spPr>
      </p:pic>
      <p:sp>
        <p:nvSpPr>
          <p:cNvPr id="13" name="Content Placeholder 5">
            <a:extLst>
              <a:ext uri="{FF2B5EF4-FFF2-40B4-BE49-F238E27FC236}">
                <a16:creationId xmlns:a16="http://schemas.microsoft.com/office/drawing/2014/main" id="{416E3318-7B7D-BE35-6149-1914B1C21FF7}"/>
              </a:ext>
            </a:extLst>
          </p:cNvPr>
          <p:cNvSpPr txBox="1">
            <a:spLocks/>
          </p:cNvSpPr>
          <p:nvPr/>
        </p:nvSpPr>
        <p:spPr>
          <a:xfrm>
            <a:off x="676257" y="5150781"/>
            <a:ext cx="9901024" cy="1876522"/>
          </a:xfrm>
          <a:prstGeom prst="rect">
            <a:avLst/>
          </a:prstGeom>
        </p:spPr>
        <p:txBody>
          <a:bodyPr vert="horz" lIns="91440" tIns="45720" rIns="91440" bIns="45720" rtlCol="0" anchor="t">
            <a:norm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then In the tab with </a:t>
            </a:r>
            <a:r>
              <a:rPr lang="en-US" dirty="0" err="1"/>
              <a:t>gemu</a:t>
            </a:r>
            <a:r>
              <a:rPr lang="en-US" dirty="0"/>
              <a:t> We input some data and hit enter</a:t>
            </a:r>
          </a:p>
        </p:txBody>
      </p:sp>
      <p:pic>
        <p:nvPicPr>
          <p:cNvPr id="3" name="Picture 2">
            <a:extLst>
              <a:ext uri="{FF2B5EF4-FFF2-40B4-BE49-F238E27FC236}">
                <a16:creationId xmlns:a16="http://schemas.microsoft.com/office/drawing/2014/main" id="{EF7B72A6-F935-A6F3-C5A6-FFF00D923465}"/>
              </a:ext>
            </a:extLst>
          </p:cNvPr>
          <p:cNvPicPr>
            <a:picLocks noChangeAspect="1"/>
          </p:cNvPicPr>
          <p:nvPr/>
        </p:nvPicPr>
        <p:blipFill>
          <a:blip r:embed="rId5"/>
          <a:stretch>
            <a:fillRect/>
          </a:stretch>
        </p:blipFill>
        <p:spPr>
          <a:xfrm>
            <a:off x="743619" y="5703162"/>
            <a:ext cx="9766300" cy="495238"/>
          </a:xfrm>
          <a:prstGeom prst="rect">
            <a:avLst/>
          </a:prstGeom>
        </p:spPr>
      </p:pic>
      <p:sp>
        <p:nvSpPr>
          <p:cNvPr id="5" name="Rectangle 1">
            <a:extLst>
              <a:ext uri="{FF2B5EF4-FFF2-40B4-BE49-F238E27FC236}">
                <a16:creationId xmlns:a16="http://schemas.microsoft.com/office/drawing/2014/main" id="{1CD73415-6517-6684-2A3B-56DA9EA0CA4D}"/>
              </a:ext>
            </a:extLst>
          </p:cNvPr>
          <p:cNvSpPr>
            <a:spLocks noChangeArrowheads="1"/>
          </p:cNvSpPr>
          <p:nvPr/>
        </p:nvSpPr>
        <p:spPr bwMode="auto">
          <a:xfrm>
            <a:off x="676257" y="1109424"/>
            <a:ext cx="1067564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rPr>
              <a:t>Scrolling through the disassembly, We find the offset of the </a:t>
            </a:r>
            <a:r>
              <a:rPr kumimoji="0" lang="en-US" altLang="en-US" b="0" i="0" u="none" strike="noStrike" cap="none" normalizeH="0" baseline="0" dirty="0" err="1">
                <a:ln>
                  <a:noFill/>
                </a:ln>
                <a:solidFill>
                  <a:schemeClr val="tx1"/>
                </a:solidFill>
                <a:effectLst/>
                <a:latin typeface="+mj-lt"/>
              </a:rPr>
              <a:t>memcpy</a:t>
            </a:r>
            <a:r>
              <a:rPr kumimoji="0" lang="en-US" altLang="en-US" b="0" i="0" u="none" strike="noStrike" cap="none" normalizeH="0" baseline="0" dirty="0">
                <a:ln>
                  <a:noFill/>
                </a:ln>
                <a:solidFill>
                  <a:schemeClr val="tx1"/>
                </a:solidFill>
                <a:effectLst/>
                <a:latin typeface="+mj-lt"/>
              </a:rPr>
              <a:t> instruction from the start of the </a:t>
            </a:r>
            <a:r>
              <a:rPr kumimoji="0" lang="en-US" altLang="en-US" b="0" i="0" u="none" strike="noStrike" cap="none" normalizeH="0" baseline="0" dirty="0" err="1">
                <a:ln>
                  <a:noFill/>
                </a:ln>
                <a:solidFill>
                  <a:schemeClr val="tx1"/>
                </a:solidFill>
                <a:effectLst/>
                <a:latin typeface="+mj-lt"/>
              </a:rPr>
              <a:t>string_storer</a:t>
            </a:r>
            <a:r>
              <a:rPr kumimoji="0" lang="en-US" altLang="en-US" b="0" i="0" u="none" strike="noStrike" cap="none" normalizeH="0" baseline="0" dirty="0">
                <a:ln>
                  <a:noFill/>
                </a:ln>
                <a:solidFill>
                  <a:schemeClr val="tx1"/>
                </a:solidFill>
                <a:effectLst/>
                <a:latin typeface="+mj-lt"/>
              </a:rPr>
              <a:t> function. With this information, We proceed to set the breakpoint at that specific offset. Once the breakpoint is set, </a:t>
            </a:r>
            <a:r>
              <a:rPr lang="en-US" altLang="en-US" dirty="0">
                <a:latin typeface="+mj-lt"/>
              </a:rPr>
              <a:t>We </a:t>
            </a:r>
            <a:r>
              <a:rPr kumimoji="0" lang="en-US" altLang="en-US" b="0" i="0" u="none" strike="noStrike" cap="none" normalizeH="0" baseline="0" dirty="0">
                <a:ln>
                  <a:noFill/>
                </a:ln>
                <a:solidFill>
                  <a:schemeClr val="tx1"/>
                </a:solidFill>
                <a:effectLst/>
                <a:latin typeface="+mj-lt"/>
              </a:rPr>
              <a:t>continue the execution of the program to observe and analyze the effects at the moment of the buffer overflow.</a:t>
            </a:r>
          </a:p>
        </p:txBody>
      </p:sp>
    </p:spTree>
    <p:extLst>
      <p:ext uri="{BB962C8B-B14F-4D97-AF65-F5344CB8AC3E}">
        <p14:creationId xmlns:p14="http://schemas.microsoft.com/office/powerpoint/2010/main" val="1115897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493548"/>
            <a:ext cx="9389288" cy="536903"/>
          </a:xfrm>
        </p:spPr>
        <p:txBody>
          <a:bodyPr>
            <a:normAutofit fontScale="90000"/>
          </a:bodyPr>
          <a:lstStyle/>
          <a:p>
            <a:r>
              <a:rPr lang="en-US" dirty="0"/>
              <a:t>Investigating the Stack</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1030451"/>
            <a:ext cx="9901024" cy="1876522"/>
          </a:xfrm>
        </p:spPr>
        <p:txBody>
          <a:bodyPr vert="horz" lIns="91440" tIns="45720" rIns="91440" bIns="45720" rtlCol="0" anchor="t">
            <a:normAutofit/>
          </a:bodyPr>
          <a:lstStyle/>
          <a:p>
            <a:r>
              <a:rPr lang="en-US" dirty="0"/>
              <a:t>After hitting the breakpoint we proceed to investigate the stack from where our input starts</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24</a:t>
            </a:fld>
            <a:endParaRPr lang="en-US" dirty="0"/>
          </a:p>
        </p:txBody>
      </p:sp>
      <p:sp>
        <p:nvSpPr>
          <p:cNvPr id="13" name="Content Placeholder 5">
            <a:extLst>
              <a:ext uri="{FF2B5EF4-FFF2-40B4-BE49-F238E27FC236}">
                <a16:creationId xmlns:a16="http://schemas.microsoft.com/office/drawing/2014/main" id="{416E3318-7B7D-BE35-6149-1914B1C21FF7}"/>
              </a:ext>
            </a:extLst>
          </p:cNvPr>
          <p:cNvSpPr txBox="1">
            <a:spLocks/>
          </p:cNvSpPr>
          <p:nvPr/>
        </p:nvSpPr>
        <p:spPr>
          <a:xfrm>
            <a:off x="678392" y="4487930"/>
            <a:ext cx="9741004" cy="1876522"/>
          </a:xfrm>
          <a:prstGeom prst="rect">
            <a:avLst/>
          </a:prstGeom>
        </p:spPr>
        <p:txBody>
          <a:bodyPr vert="horz" lIns="91440" tIns="45720" rIns="91440" bIns="45720" rtlCol="0" anchor="t">
            <a:norm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the screenshot, the canary is highlighted in red, and the return address is in green. The green section is crucial as it helps us calculate the base address. Additionally, observing the last address in the image, which appears twice, suggests that it might be the </a:t>
            </a:r>
            <a:r>
              <a:rPr lang="en-US" dirty="0" err="1"/>
              <a:t>libc</a:t>
            </a:r>
            <a:r>
              <a:rPr lang="en-US" dirty="0"/>
              <a:t> base address. Let’s investigate these assumptions further by examining these memory addresses and their correlations to confirm these.</a:t>
            </a:r>
          </a:p>
          <a:p>
            <a:endParaRPr lang="en-US" dirty="0"/>
          </a:p>
        </p:txBody>
      </p:sp>
      <p:pic>
        <p:nvPicPr>
          <p:cNvPr id="5" name="Picture 4">
            <a:extLst>
              <a:ext uri="{FF2B5EF4-FFF2-40B4-BE49-F238E27FC236}">
                <a16:creationId xmlns:a16="http://schemas.microsoft.com/office/drawing/2014/main" id="{A28CC2BA-03E7-F2D6-B2A5-3F5B5432B1EB}"/>
              </a:ext>
            </a:extLst>
          </p:cNvPr>
          <p:cNvPicPr>
            <a:picLocks noChangeAspect="1"/>
          </p:cNvPicPr>
          <p:nvPr/>
        </p:nvPicPr>
        <p:blipFill>
          <a:blip r:embed="rId3"/>
          <a:stretch>
            <a:fillRect/>
          </a:stretch>
        </p:blipFill>
        <p:spPr>
          <a:xfrm>
            <a:off x="771525" y="1530880"/>
            <a:ext cx="10009524" cy="857143"/>
          </a:xfrm>
          <a:prstGeom prst="rect">
            <a:avLst/>
          </a:prstGeom>
        </p:spPr>
      </p:pic>
      <p:pic>
        <p:nvPicPr>
          <p:cNvPr id="12" name="Picture 11">
            <a:extLst>
              <a:ext uri="{FF2B5EF4-FFF2-40B4-BE49-F238E27FC236}">
                <a16:creationId xmlns:a16="http://schemas.microsoft.com/office/drawing/2014/main" id="{7A54FD5B-F4B2-ED87-946D-A55B12BD2EE0}"/>
              </a:ext>
            </a:extLst>
          </p:cNvPr>
          <p:cNvPicPr>
            <a:picLocks noChangeAspect="1"/>
          </p:cNvPicPr>
          <p:nvPr/>
        </p:nvPicPr>
        <p:blipFill>
          <a:blip r:embed="rId4"/>
          <a:stretch>
            <a:fillRect/>
          </a:stretch>
        </p:blipFill>
        <p:spPr>
          <a:xfrm>
            <a:off x="771525" y="2749595"/>
            <a:ext cx="9202238" cy="1358810"/>
          </a:xfrm>
          <a:prstGeom prst="rect">
            <a:avLst/>
          </a:prstGeom>
        </p:spPr>
      </p:pic>
    </p:spTree>
    <p:extLst>
      <p:ext uri="{BB962C8B-B14F-4D97-AF65-F5344CB8AC3E}">
        <p14:creationId xmlns:p14="http://schemas.microsoft.com/office/powerpoint/2010/main" val="727582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493548"/>
            <a:ext cx="9389288" cy="536903"/>
          </a:xfrm>
        </p:spPr>
        <p:txBody>
          <a:bodyPr>
            <a:normAutofit fontScale="90000"/>
          </a:bodyPr>
          <a:lstStyle/>
          <a:p>
            <a:r>
              <a:rPr lang="en-US" dirty="0"/>
              <a:t>Verifying </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1149040"/>
            <a:ext cx="9901024" cy="1876522"/>
          </a:xfrm>
        </p:spPr>
        <p:txBody>
          <a:bodyPr vert="horz" lIns="91440" tIns="45720" rIns="91440" bIns="45720" rtlCol="0" anchor="t">
            <a:normAutofit/>
          </a:bodyPr>
          <a:lstStyle/>
          <a:p>
            <a:r>
              <a:rPr lang="en-US" dirty="0"/>
              <a:t>Checking for shared libraries we see that the address we had seen on the stack falls in the range shown</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25</a:t>
            </a:fld>
            <a:endParaRPr lang="en-US" dirty="0"/>
          </a:p>
        </p:txBody>
      </p:sp>
      <p:sp>
        <p:nvSpPr>
          <p:cNvPr id="13" name="Content Placeholder 5">
            <a:extLst>
              <a:ext uri="{FF2B5EF4-FFF2-40B4-BE49-F238E27FC236}">
                <a16:creationId xmlns:a16="http://schemas.microsoft.com/office/drawing/2014/main" id="{416E3318-7B7D-BE35-6149-1914B1C21FF7}"/>
              </a:ext>
            </a:extLst>
          </p:cNvPr>
          <p:cNvSpPr txBox="1">
            <a:spLocks/>
          </p:cNvSpPr>
          <p:nvPr/>
        </p:nvSpPr>
        <p:spPr>
          <a:xfrm>
            <a:off x="771525" y="3832438"/>
            <a:ext cx="9741004" cy="1876522"/>
          </a:xfrm>
          <a:prstGeom prst="rect">
            <a:avLst/>
          </a:prstGeom>
        </p:spPr>
        <p:txBody>
          <a:bodyPr vert="horz" lIns="91440" tIns="45720" rIns="91440" bIns="45720" rtlCol="0" anchor="t">
            <a:norm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verifying canary we supply enough data to overwrite it. If we get a stack smash then its verified. The data has to start with quit.</a:t>
            </a:r>
          </a:p>
        </p:txBody>
      </p:sp>
      <p:pic>
        <p:nvPicPr>
          <p:cNvPr id="10" name="Picture 9">
            <a:extLst>
              <a:ext uri="{FF2B5EF4-FFF2-40B4-BE49-F238E27FC236}">
                <a16:creationId xmlns:a16="http://schemas.microsoft.com/office/drawing/2014/main" id="{F9D80E0C-F6F4-A562-FD53-BCA12FFE4D40}"/>
              </a:ext>
            </a:extLst>
          </p:cNvPr>
          <p:cNvPicPr>
            <a:picLocks noChangeAspect="1"/>
          </p:cNvPicPr>
          <p:nvPr/>
        </p:nvPicPr>
        <p:blipFill>
          <a:blip r:embed="rId3"/>
          <a:stretch>
            <a:fillRect/>
          </a:stretch>
        </p:blipFill>
        <p:spPr>
          <a:xfrm>
            <a:off x="853938" y="4746109"/>
            <a:ext cx="9576178" cy="808512"/>
          </a:xfrm>
          <a:prstGeom prst="rect">
            <a:avLst/>
          </a:prstGeom>
        </p:spPr>
      </p:pic>
      <p:pic>
        <p:nvPicPr>
          <p:cNvPr id="3" name="Picture 2">
            <a:extLst>
              <a:ext uri="{FF2B5EF4-FFF2-40B4-BE49-F238E27FC236}">
                <a16:creationId xmlns:a16="http://schemas.microsoft.com/office/drawing/2014/main" id="{033DF351-F7E6-3556-BF2C-A75F68C5BDD6}"/>
              </a:ext>
            </a:extLst>
          </p:cNvPr>
          <p:cNvPicPr>
            <a:picLocks noChangeAspect="1"/>
          </p:cNvPicPr>
          <p:nvPr/>
        </p:nvPicPr>
        <p:blipFill>
          <a:blip r:embed="rId4"/>
          <a:stretch>
            <a:fillRect/>
          </a:stretch>
        </p:blipFill>
        <p:spPr>
          <a:xfrm>
            <a:off x="853938" y="1955916"/>
            <a:ext cx="10112375" cy="1447619"/>
          </a:xfrm>
          <a:prstGeom prst="rect">
            <a:avLst/>
          </a:prstGeom>
        </p:spPr>
      </p:pic>
    </p:spTree>
    <p:extLst>
      <p:ext uri="{BB962C8B-B14F-4D97-AF65-F5344CB8AC3E}">
        <p14:creationId xmlns:p14="http://schemas.microsoft.com/office/powerpoint/2010/main" val="845952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5"/>
            <a:ext cx="7606895" cy="1053106"/>
          </a:xfrm>
        </p:spPr>
        <p:txBody>
          <a:bodyPr>
            <a:normAutofit/>
          </a:bodyPr>
          <a:lstStyle/>
          <a:p>
            <a:r>
              <a:rPr lang="en-US" dirty="0"/>
              <a:t>Leak canary &amp; elf base</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7877" y="2085430"/>
            <a:ext cx="7615274" cy="2978150"/>
          </a:xfrm>
        </p:spPr>
        <p:txBody>
          <a:bodyPr>
            <a:normAutofit/>
          </a:bodyPr>
          <a:lstStyle/>
          <a:p>
            <a:r>
              <a:rPr lang="en-US" dirty="0"/>
              <a:t>We utilize </a:t>
            </a:r>
            <a:r>
              <a:rPr lang="en-US" dirty="0" err="1"/>
              <a:t>pwntools</a:t>
            </a:r>
            <a:r>
              <a:rPr lang="en-US" dirty="0"/>
              <a:t> to automate the process of leaking the addresses</a:t>
            </a:r>
          </a:p>
          <a:p>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985973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493548"/>
            <a:ext cx="9389288" cy="536903"/>
          </a:xfrm>
        </p:spPr>
        <p:txBody>
          <a:bodyPr>
            <a:normAutofit fontScale="90000"/>
          </a:bodyPr>
          <a:lstStyle/>
          <a:p>
            <a:r>
              <a:rPr lang="en-US" dirty="0" err="1"/>
              <a:t>PwNtool</a:t>
            </a:r>
            <a:r>
              <a:rPr lang="en-US" dirty="0"/>
              <a:t> - Canary</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1259051"/>
            <a:ext cx="9901024" cy="1876522"/>
          </a:xfrm>
        </p:spPr>
        <p:txBody>
          <a:bodyPr vert="horz" lIns="91440" tIns="45720" rIns="91440" bIns="45720" rtlCol="0" anchor="t">
            <a:normAutofit/>
          </a:bodyPr>
          <a:lstStyle/>
          <a:p>
            <a:r>
              <a:rPr lang="en-US" dirty="0"/>
              <a:t>In the code below we send 33 bytes and then receive the same size.</a:t>
            </a:r>
          </a:p>
          <a:p>
            <a:r>
              <a:rPr lang="en-US" dirty="0"/>
              <a:t>Then we receive 3 more  bytes  as the last byte of a canary is always a null byte</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27</a:t>
            </a:fld>
            <a:endParaRPr lang="en-US" dirty="0"/>
          </a:p>
        </p:txBody>
      </p:sp>
      <p:pic>
        <p:nvPicPr>
          <p:cNvPr id="3" name="Picture 2" descr="A computer screen shot of a code&#10;&#10;Description automatically generated">
            <a:extLst>
              <a:ext uri="{FF2B5EF4-FFF2-40B4-BE49-F238E27FC236}">
                <a16:creationId xmlns:a16="http://schemas.microsoft.com/office/drawing/2014/main" id="{F1F89B09-C65D-511F-499C-08923454C662}"/>
              </a:ext>
            </a:extLst>
          </p:cNvPr>
          <p:cNvPicPr>
            <a:picLocks noChangeAspect="1"/>
          </p:cNvPicPr>
          <p:nvPr/>
        </p:nvPicPr>
        <p:blipFill>
          <a:blip r:embed="rId3"/>
          <a:stretch>
            <a:fillRect/>
          </a:stretch>
        </p:blipFill>
        <p:spPr>
          <a:xfrm>
            <a:off x="880707" y="2337201"/>
            <a:ext cx="8314286" cy="1990476"/>
          </a:xfrm>
          <a:prstGeom prst="rect">
            <a:avLst/>
          </a:prstGeom>
        </p:spPr>
      </p:pic>
    </p:spTree>
    <p:extLst>
      <p:ext uri="{BB962C8B-B14F-4D97-AF65-F5344CB8AC3E}">
        <p14:creationId xmlns:p14="http://schemas.microsoft.com/office/powerpoint/2010/main" val="3692096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493548"/>
            <a:ext cx="9389288" cy="536903"/>
          </a:xfrm>
        </p:spPr>
        <p:txBody>
          <a:bodyPr>
            <a:normAutofit fontScale="90000"/>
          </a:bodyPr>
          <a:lstStyle/>
          <a:p>
            <a:r>
              <a:rPr lang="en-US" dirty="0" err="1"/>
              <a:t>PwNtool</a:t>
            </a:r>
            <a:r>
              <a:rPr lang="en-US" dirty="0"/>
              <a:t> – base Address</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686858" y="1275985"/>
            <a:ext cx="9901024" cy="1876522"/>
          </a:xfrm>
        </p:spPr>
        <p:txBody>
          <a:bodyPr vert="horz" lIns="91440" tIns="45720" rIns="91440" bIns="45720" rtlCol="0" anchor="t">
            <a:normAutofit/>
          </a:bodyPr>
          <a:lstStyle/>
          <a:p>
            <a:r>
              <a:rPr lang="en-US" dirty="0"/>
              <a:t>In the code below we send 48 bytes and receive the same amount.</a:t>
            </a:r>
          </a:p>
          <a:p>
            <a:r>
              <a:rPr lang="en-US" dirty="0"/>
              <a:t>Then we receive another 4bytes which is the elf base</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28</a:t>
            </a:fld>
            <a:endParaRPr lang="en-US" dirty="0"/>
          </a:p>
        </p:txBody>
      </p:sp>
      <p:pic>
        <p:nvPicPr>
          <p:cNvPr id="5" name="Picture 4" descr="A computer code with white text&#10;&#10;Description automatically generated">
            <a:extLst>
              <a:ext uri="{FF2B5EF4-FFF2-40B4-BE49-F238E27FC236}">
                <a16:creationId xmlns:a16="http://schemas.microsoft.com/office/drawing/2014/main" id="{F2066541-75AD-4358-1B67-1055BFACA12A}"/>
              </a:ext>
            </a:extLst>
          </p:cNvPr>
          <p:cNvPicPr>
            <a:picLocks noChangeAspect="1"/>
          </p:cNvPicPr>
          <p:nvPr/>
        </p:nvPicPr>
        <p:blipFill>
          <a:blip r:embed="rId3"/>
          <a:stretch>
            <a:fillRect/>
          </a:stretch>
        </p:blipFill>
        <p:spPr>
          <a:xfrm>
            <a:off x="771525" y="2319521"/>
            <a:ext cx="7666667" cy="1809524"/>
          </a:xfrm>
          <a:prstGeom prst="rect">
            <a:avLst/>
          </a:prstGeom>
        </p:spPr>
      </p:pic>
    </p:spTree>
    <p:extLst>
      <p:ext uri="{BB962C8B-B14F-4D97-AF65-F5344CB8AC3E}">
        <p14:creationId xmlns:p14="http://schemas.microsoft.com/office/powerpoint/2010/main" val="444357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493548"/>
            <a:ext cx="9389288" cy="536903"/>
          </a:xfrm>
        </p:spPr>
        <p:txBody>
          <a:bodyPr>
            <a:normAutofit fontScale="90000"/>
          </a:bodyPr>
          <a:lstStyle/>
          <a:p>
            <a:r>
              <a:rPr lang="en-US" dirty="0" err="1"/>
              <a:t>PwNtool</a:t>
            </a:r>
            <a:r>
              <a:rPr lang="en-US" dirty="0"/>
              <a:t> – </a:t>
            </a:r>
            <a:r>
              <a:rPr lang="en-US" dirty="0" err="1"/>
              <a:t>libc</a:t>
            </a:r>
            <a:r>
              <a:rPr lang="en-US" dirty="0"/>
              <a:t> Address</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1191317"/>
            <a:ext cx="9901024" cy="1876522"/>
          </a:xfrm>
        </p:spPr>
        <p:txBody>
          <a:bodyPr vert="horz" lIns="91440" tIns="45720" rIns="91440" bIns="45720" rtlCol="0" anchor="t">
            <a:normAutofit/>
          </a:bodyPr>
          <a:lstStyle/>
          <a:p>
            <a:r>
              <a:rPr lang="en-US" dirty="0"/>
              <a:t>In the code below we send 72 bytes and receive the same amount then receive the next 4 bytes. Given that the provided </a:t>
            </a:r>
            <a:r>
              <a:rPr lang="en-US" dirty="0" err="1"/>
              <a:t>libc</a:t>
            </a:r>
            <a:r>
              <a:rPr lang="en-US" dirty="0"/>
              <a:t> was different from the remote we had to calculate the base by subtracting the </a:t>
            </a:r>
            <a:r>
              <a:rPr lang="en-US" dirty="0" err="1"/>
              <a:t>libc_start_main</a:t>
            </a:r>
            <a:r>
              <a:rPr lang="en-US" dirty="0"/>
              <a:t> address and then making sure the address ends in 000 so we subtract 152.</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29</a:t>
            </a:fld>
            <a:endParaRPr lang="en-US" dirty="0"/>
          </a:p>
        </p:txBody>
      </p:sp>
      <p:pic>
        <p:nvPicPr>
          <p:cNvPr id="3" name="Picture 2" descr="A computer code on a black background&#10;&#10;Description automatically generated">
            <a:extLst>
              <a:ext uri="{FF2B5EF4-FFF2-40B4-BE49-F238E27FC236}">
                <a16:creationId xmlns:a16="http://schemas.microsoft.com/office/drawing/2014/main" id="{DBFCF6EC-21D9-C341-A0C4-4BA715221D69}"/>
              </a:ext>
            </a:extLst>
          </p:cNvPr>
          <p:cNvPicPr>
            <a:picLocks noChangeAspect="1"/>
          </p:cNvPicPr>
          <p:nvPr/>
        </p:nvPicPr>
        <p:blipFill>
          <a:blip r:embed="rId3"/>
          <a:stretch>
            <a:fillRect/>
          </a:stretch>
        </p:blipFill>
        <p:spPr>
          <a:xfrm>
            <a:off x="771525" y="2500428"/>
            <a:ext cx="7828571" cy="1857143"/>
          </a:xfrm>
          <a:prstGeom prst="rect">
            <a:avLst/>
          </a:prstGeom>
        </p:spPr>
      </p:pic>
      <p:pic>
        <p:nvPicPr>
          <p:cNvPr id="5" name="Picture 4">
            <a:extLst>
              <a:ext uri="{FF2B5EF4-FFF2-40B4-BE49-F238E27FC236}">
                <a16:creationId xmlns:a16="http://schemas.microsoft.com/office/drawing/2014/main" id="{DEF743CF-EC11-043D-0978-4225A6459CA0}"/>
              </a:ext>
            </a:extLst>
          </p:cNvPr>
          <p:cNvPicPr>
            <a:picLocks noChangeAspect="1"/>
          </p:cNvPicPr>
          <p:nvPr/>
        </p:nvPicPr>
        <p:blipFill>
          <a:blip r:embed="rId4"/>
          <a:stretch>
            <a:fillRect/>
          </a:stretch>
        </p:blipFill>
        <p:spPr>
          <a:xfrm>
            <a:off x="771525" y="4889543"/>
            <a:ext cx="9197975" cy="685714"/>
          </a:xfrm>
          <a:prstGeom prst="rect">
            <a:avLst/>
          </a:prstGeom>
        </p:spPr>
      </p:pic>
    </p:spTree>
    <p:extLst>
      <p:ext uri="{BB962C8B-B14F-4D97-AF65-F5344CB8AC3E}">
        <p14:creationId xmlns:p14="http://schemas.microsoft.com/office/powerpoint/2010/main" val="1715627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493548"/>
            <a:ext cx="9389288" cy="536903"/>
          </a:xfrm>
        </p:spPr>
        <p:txBody>
          <a:bodyPr>
            <a:normAutofit fontScale="90000"/>
          </a:bodyPr>
          <a:lstStyle/>
          <a:p>
            <a:r>
              <a:rPr lang="en-US" dirty="0"/>
              <a:t>Overview</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
        <p:nvSpPr>
          <p:cNvPr id="12" name="Content Placeholder 5">
            <a:extLst>
              <a:ext uri="{FF2B5EF4-FFF2-40B4-BE49-F238E27FC236}">
                <a16:creationId xmlns:a16="http://schemas.microsoft.com/office/drawing/2014/main" id="{97504605-3FF1-206D-B74F-137041A0A6EB}"/>
              </a:ext>
            </a:extLst>
          </p:cNvPr>
          <p:cNvSpPr txBox="1">
            <a:spLocks/>
          </p:cNvSpPr>
          <p:nvPr/>
        </p:nvSpPr>
        <p:spPr>
          <a:xfrm>
            <a:off x="771525" y="1328002"/>
            <a:ext cx="9901024" cy="4196498"/>
          </a:xfrm>
          <a:prstGeom prst="rect">
            <a:avLst/>
          </a:prstGeom>
        </p:spPr>
        <p:txBody>
          <a:bodyPr vert="horz" lIns="91440" tIns="45720" rIns="91440" bIns="45720" rtlCol="0" anchor="t">
            <a:norm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ARMS ROPPED challenge is a binary exploitation challenge that involves bypassing the stack canary, address randomization (ASLR), and non-executable stack to achieve code execution by utilizing the Return-Oriented Programming (ROP) technique. The challenge file includes two core files and Docker setup files. The two files are:</a:t>
            </a:r>
          </a:p>
          <a:p>
            <a:pPr>
              <a:buFont typeface="+mj-lt"/>
              <a:buAutoNum type="arabicPeriod"/>
            </a:pPr>
            <a:r>
              <a:rPr lang="en-US" dirty="0"/>
              <a:t>The ARM binary program</a:t>
            </a:r>
          </a:p>
          <a:p>
            <a:pPr>
              <a:buFont typeface="+mj-lt"/>
              <a:buAutoNum type="arabicPeriod"/>
            </a:pPr>
            <a:r>
              <a:rPr lang="en-US" dirty="0"/>
              <a:t>The </a:t>
            </a:r>
            <a:r>
              <a:rPr lang="en-US" dirty="0" err="1"/>
              <a:t>glibc</a:t>
            </a:r>
            <a:r>
              <a:rPr lang="en-US" dirty="0"/>
              <a:t> shared library</a:t>
            </a:r>
          </a:p>
          <a:p>
            <a:endParaRPr lang="en-US" dirty="0"/>
          </a:p>
        </p:txBody>
      </p:sp>
      <p:pic>
        <p:nvPicPr>
          <p:cNvPr id="11" name="Picture 10">
            <a:extLst>
              <a:ext uri="{FF2B5EF4-FFF2-40B4-BE49-F238E27FC236}">
                <a16:creationId xmlns:a16="http://schemas.microsoft.com/office/drawing/2014/main" id="{F65490A3-A1AE-1C24-8ADF-DDBA72F0ED60}"/>
              </a:ext>
            </a:extLst>
          </p:cNvPr>
          <p:cNvPicPr>
            <a:picLocks noChangeAspect="1"/>
          </p:cNvPicPr>
          <p:nvPr/>
        </p:nvPicPr>
        <p:blipFill>
          <a:blip r:embed="rId3"/>
          <a:stretch>
            <a:fillRect/>
          </a:stretch>
        </p:blipFill>
        <p:spPr>
          <a:xfrm>
            <a:off x="771525" y="3426251"/>
            <a:ext cx="10010775" cy="1104762"/>
          </a:xfrm>
          <a:prstGeom prst="rect">
            <a:avLst/>
          </a:prstGeom>
        </p:spPr>
      </p:pic>
    </p:spTree>
    <p:extLst>
      <p:ext uri="{BB962C8B-B14F-4D97-AF65-F5344CB8AC3E}">
        <p14:creationId xmlns:p14="http://schemas.microsoft.com/office/powerpoint/2010/main" val="1620051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5"/>
            <a:ext cx="7606895" cy="1053106"/>
          </a:xfrm>
        </p:spPr>
        <p:txBody>
          <a:bodyPr>
            <a:normAutofit fontScale="90000"/>
          </a:bodyPr>
          <a:lstStyle/>
          <a:p>
            <a:r>
              <a:rPr lang="en-US" dirty="0"/>
              <a:t>Get </a:t>
            </a:r>
            <a:r>
              <a:rPr lang="en-US" dirty="0" err="1"/>
              <a:t>rop</a:t>
            </a:r>
            <a:r>
              <a:rPr lang="en-US" dirty="0"/>
              <a:t> gadgets and construct a </a:t>
            </a:r>
            <a:r>
              <a:rPr lang="en-US" dirty="0" err="1"/>
              <a:t>rop</a:t>
            </a:r>
            <a:r>
              <a:rPr lang="en-US" dirty="0"/>
              <a:t> chain</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7877" y="2085430"/>
            <a:ext cx="7615274" cy="2978150"/>
          </a:xfrm>
        </p:spPr>
        <p:txBody>
          <a:bodyPr>
            <a:normAutofit/>
          </a:bodyPr>
          <a:lstStyle/>
          <a:p>
            <a:r>
              <a:rPr lang="en-US" dirty="0"/>
              <a:t>We utilize </a:t>
            </a:r>
            <a:r>
              <a:rPr lang="en-US" dirty="0" err="1"/>
              <a:t>ropper</a:t>
            </a:r>
            <a:r>
              <a:rPr lang="en-US" dirty="0"/>
              <a:t> to get the </a:t>
            </a:r>
            <a:r>
              <a:rPr lang="en-US" dirty="0" err="1"/>
              <a:t>ropchains</a:t>
            </a:r>
            <a:r>
              <a:rPr lang="en-US" dirty="0"/>
              <a:t> and address of “/bin/</a:t>
            </a:r>
            <a:r>
              <a:rPr lang="en-US" dirty="0" err="1"/>
              <a:t>sh</a:t>
            </a:r>
            <a:r>
              <a:rPr lang="en-US" dirty="0"/>
              <a:t>” string</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30</a:t>
            </a:fld>
            <a:endParaRPr lang="en-US" dirty="0"/>
          </a:p>
        </p:txBody>
      </p:sp>
    </p:spTree>
    <p:extLst>
      <p:ext uri="{BB962C8B-B14F-4D97-AF65-F5344CB8AC3E}">
        <p14:creationId xmlns:p14="http://schemas.microsoft.com/office/powerpoint/2010/main" val="2907196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301322"/>
            <a:ext cx="10351770" cy="536903"/>
          </a:xfrm>
        </p:spPr>
        <p:txBody>
          <a:bodyPr>
            <a:normAutofit fontScale="90000"/>
          </a:bodyPr>
          <a:lstStyle/>
          <a:p>
            <a:r>
              <a:rPr lang="en-US" dirty="0" err="1"/>
              <a:t>ropper</a:t>
            </a:r>
            <a:r>
              <a:rPr lang="en-US" dirty="0"/>
              <a:t>– get mov and pop gadgets</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1005051"/>
            <a:ext cx="9901024" cy="1876522"/>
          </a:xfrm>
        </p:spPr>
        <p:txBody>
          <a:bodyPr vert="horz" lIns="91440" tIns="45720" rIns="91440" bIns="45720" rtlCol="0" anchor="t">
            <a:normAutofit/>
          </a:bodyPr>
          <a:lstStyle/>
          <a:p>
            <a:r>
              <a:rPr lang="en-US" dirty="0"/>
              <a:t>We utilize </a:t>
            </a:r>
            <a:r>
              <a:rPr lang="en-US" dirty="0" err="1"/>
              <a:t>ropper</a:t>
            </a:r>
            <a:r>
              <a:rPr lang="en-US" dirty="0"/>
              <a:t> to search for interesting gadgets </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31</a:t>
            </a:fld>
            <a:endParaRPr lang="en-US" dirty="0"/>
          </a:p>
        </p:txBody>
      </p:sp>
      <p:pic>
        <p:nvPicPr>
          <p:cNvPr id="8" name="Picture 7" descr="A screenshot of a computer program&#10;&#10;Description automatically generated">
            <a:extLst>
              <a:ext uri="{FF2B5EF4-FFF2-40B4-BE49-F238E27FC236}">
                <a16:creationId xmlns:a16="http://schemas.microsoft.com/office/drawing/2014/main" id="{2815B2F1-CBFB-D9BC-00AB-A3C80C465EA3}"/>
              </a:ext>
            </a:extLst>
          </p:cNvPr>
          <p:cNvPicPr>
            <a:picLocks noChangeAspect="1"/>
          </p:cNvPicPr>
          <p:nvPr/>
        </p:nvPicPr>
        <p:blipFill>
          <a:blip r:embed="rId3"/>
          <a:stretch>
            <a:fillRect/>
          </a:stretch>
        </p:blipFill>
        <p:spPr>
          <a:xfrm>
            <a:off x="416682" y="5509059"/>
            <a:ext cx="6695238" cy="1047619"/>
          </a:xfrm>
          <a:prstGeom prst="rect">
            <a:avLst/>
          </a:prstGeom>
        </p:spPr>
      </p:pic>
      <p:pic>
        <p:nvPicPr>
          <p:cNvPr id="3" name="Picture 2">
            <a:extLst>
              <a:ext uri="{FF2B5EF4-FFF2-40B4-BE49-F238E27FC236}">
                <a16:creationId xmlns:a16="http://schemas.microsoft.com/office/drawing/2014/main" id="{5E05CA9E-DD60-49D2-C77C-BB99055BDDE3}"/>
              </a:ext>
            </a:extLst>
          </p:cNvPr>
          <p:cNvPicPr>
            <a:picLocks noChangeAspect="1"/>
          </p:cNvPicPr>
          <p:nvPr/>
        </p:nvPicPr>
        <p:blipFill>
          <a:blip r:embed="rId4"/>
          <a:stretch>
            <a:fillRect/>
          </a:stretch>
        </p:blipFill>
        <p:spPr>
          <a:xfrm>
            <a:off x="416682" y="1436836"/>
            <a:ext cx="9413118" cy="3984328"/>
          </a:xfrm>
          <a:prstGeom prst="rect">
            <a:avLst/>
          </a:prstGeom>
        </p:spPr>
      </p:pic>
    </p:spTree>
    <p:extLst>
      <p:ext uri="{BB962C8B-B14F-4D97-AF65-F5344CB8AC3E}">
        <p14:creationId xmlns:p14="http://schemas.microsoft.com/office/powerpoint/2010/main" val="2977333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598247"/>
            <a:ext cx="10351770" cy="536903"/>
          </a:xfrm>
        </p:spPr>
        <p:txBody>
          <a:bodyPr>
            <a:normAutofit fontScale="90000"/>
          </a:bodyPr>
          <a:lstStyle/>
          <a:p>
            <a:r>
              <a:rPr lang="en-US" dirty="0" err="1"/>
              <a:t>ropper</a:t>
            </a:r>
            <a:r>
              <a:rPr lang="en-US" dirty="0"/>
              <a:t>– get /bin/</a:t>
            </a:r>
            <a:r>
              <a:rPr lang="en-US" dirty="0" err="1"/>
              <a:t>sh</a:t>
            </a:r>
            <a:r>
              <a:rPr lang="en-US" dirty="0"/>
              <a:t> string</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1275984"/>
            <a:ext cx="9901024" cy="1876522"/>
          </a:xfrm>
        </p:spPr>
        <p:txBody>
          <a:bodyPr vert="horz" lIns="91440" tIns="45720" rIns="91440" bIns="45720" rtlCol="0" anchor="t">
            <a:normAutofit/>
          </a:bodyPr>
          <a:lstStyle/>
          <a:p>
            <a:r>
              <a:rPr lang="en-US" dirty="0"/>
              <a:t>We utilize </a:t>
            </a:r>
            <a:r>
              <a:rPr lang="en-US" dirty="0" err="1"/>
              <a:t>ropper</a:t>
            </a:r>
            <a:r>
              <a:rPr lang="en-US" dirty="0"/>
              <a:t> to search for /bin/</a:t>
            </a:r>
            <a:r>
              <a:rPr lang="en-US" dirty="0" err="1"/>
              <a:t>sh</a:t>
            </a:r>
            <a:r>
              <a:rPr lang="en-US" dirty="0"/>
              <a:t> string in the shared library  and also use </a:t>
            </a:r>
            <a:r>
              <a:rPr lang="en-US" dirty="0" err="1"/>
              <a:t>objdump</a:t>
            </a:r>
            <a:r>
              <a:rPr lang="en-US" dirty="0"/>
              <a:t> to get address offset of system </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32</a:t>
            </a:fld>
            <a:endParaRPr lang="en-US" dirty="0"/>
          </a:p>
        </p:txBody>
      </p:sp>
      <p:pic>
        <p:nvPicPr>
          <p:cNvPr id="11" name="Picture 10">
            <a:extLst>
              <a:ext uri="{FF2B5EF4-FFF2-40B4-BE49-F238E27FC236}">
                <a16:creationId xmlns:a16="http://schemas.microsoft.com/office/drawing/2014/main" id="{F3D32E6F-2177-6B3B-B718-E1CD26EC90AE}"/>
              </a:ext>
            </a:extLst>
          </p:cNvPr>
          <p:cNvPicPr>
            <a:picLocks noChangeAspect="1"/>
          </p:cNvPicPr>
          <p:nvPr/>
        </p:nvPicPr>
        <p:blipFill>
          <a:blip r:embed="rId3"/>
          <a:stretch>
            <a:fillRect/>
          </a:stretch>
        </p:blipFill>
        <p:spPr>
          <a:xfrm>
            <a:off x="771525" y="5827549"/>
            <a:ext cx="4390476" cy="885714"/>
          </a:xfrm>
          <a:prstGeom prst="rect">
            <a:avLst/>
          </a:prstGeom>
        </p:spPr>
      </p:pic>
      <p:pic>
        <p:nvPicPr>
          <p:cNvPr id="5" name="Picture 4">
            <a:extLst>
              <a:ext uri="{FF2B5EF4-FFF2-40B4-BE49-F238E27FC236}">
                <a16:creationId xmlns:a16="http://schemas.microsoft.com/office/drawing/2014/main" id="{9E27D992-9293-5AC2-9E10-525FF01C5D0C}"/>
              </a:ext>
            </a:extLst>
          </p:cNvPr>
          <p:cNvPicPr>
            <a:picLocks noChangeAspect="1"/>
          </p:cNvPicPr>
          <p:nvPr/>
        </p:nvPicPr>
        <p:blipFill>
          <a:blip r:embed="rId4"/>
          <a:stretch>
            <a:fillRect/>
          </a:stretch>
        </p:blipFill>
        <p:spPr>
          <a:xfrm>
            <a:off x="771525" y="2038796"/>
            <a:ext cx="10095238" cy="2476190"/>
          </a:xfrm>
          <a:prstGeom prst="rect">
            <a:avLst/>
          </a:prstGeom>
        </p:spPr>
      </p:pic>
      <p:pic>
        <p:nvPicPr>
          <p:cNvPr id="10" name="Picture 9">
            <a:extLst>
              <a:ext uri="{FF2B5EF4-FFF2-40B4-BE49-F238E27FC236}">
                <a16:creationId xmlns:a16="http://schemas.microsoft.com/office/drawing/2014/main" id="{BFB34D4B-0265-E0AA-C192-E080506CDFF3}"/>
              </a:ext>
            </a:extLst>
          </p:cNvPr>
          <p:cNvPicPr>
            <a:picLocks noChangeAspect="1"/>
          </p:cNvPicPr>
          <p:nvPr/>
        </p:nvPicPr>
        <p:blipFill>
          <a:blip r:embed="rId5"/>
          <a:stretch>
            <a:fillRect/>
          </a:stretch>
        </p:blipFill>
        <p:spPr>
          <a:xfrm>
            <a:off x="771525" y="4640518"/>
            <a:ext cx="10351770" cy="1038095"/>
          </a:xfrm>
          <a:prstGeom prst="rect">
            <a:avLst/>
          </a:prstGeom>
        </p:spPr>
      </p:pic>
    </p:spTree>
    <p:extLst>
      <p:ext uri="{BB962C8B-B14F-4D97-AF65-F5344CB8AC3E}">
        <p14:creationId xmlns:p14="http://schemas.microsoft.com/office/powerpoint/2010/main" val="155409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493548"/>
            <a:ext cx="10351770" cy="536903"/>
          </a:xfrm>
        </p:spPr>
        <p:txBody>
          <a:bodyPr>
            <a:normAutofit fontScale="90000"/>
          </a:bodyPr>
          <a:lstStyle/>
          <a:p>
            <a:r>
              <a:rPr lang="en-US" dirty="0"/>
              <a:t>The Payload</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1233651"/>
            <a:ext cx="9901024" cy="1876522"/>
          </a:xfrm>
        </p:spPr>
        <p:txBody>
          <a:bodyPr vert="horz" lIns="91440" tIns="45720" rIns="91440" bIns="45720" rtlCol="0" anchor="t">
            <a:normAutofit/>
          </a:bodyPr>
          <a:lstStyle/>
          <a:p>
            <a:r>
              <a:rPr lang="en-US" dirty="0"/>
              <a:t>The code below shows the payload creation … we assemble our </a:t>
            </a:r>
            <a:r>
              <a:rPr lang="en-US" dirty="0" err="1"/>
              <a:t>ropchain</a:t>
            </a:r>
            <a:r>
              <a:rPr lang="en-US" dirty="0"/>
              <a:t> by placing the /bin/</a:t>
            </a:r>
            <a:r>
              <a:rPr lang="en-US" dirty="0" err="1"/>
              <a:t>sh</a:t>
            </a:r>
            <a:r>
              <a:rPr lang="en-US" dirty="0"/>
              <a:t> string onto the stack and calling system with it as the argument.</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33</a:t>
            </a:fld>
            <a:endParaRPr lang="en-US" dirty="0"/>
          </a:p>
        </p:txBody>
      </p:sp>
      <p:pic>
        <p:nvPicPr>
          <p:cNvPr id="14" name="Picture 13" descr="A screenshot of a computer program&#10;&#10;Description automatically generated">
            <a:extLst>
              <a:ext uri="{FF2B5EF4-FFF2-40B4-BE49-F238E27FC236}">
                <a16:creationId xmlns:a16="http://schemas.microsoft.com/office/drawing/2014/main" id="{AF1005C5-C8B8-48E2-5736-847FBBEB3FAB}"/>
              </a:ext>
            </a:extLst>
          </p:cNvPr>
          <p:cNvPicPr>
            <a:picLocks noChangeAspect="1"/>
          </p:cNvPicPr>
          <p:nvPr/>
        </p:nvPicPr>
        <p:blipFill>
          <a:blip r:embed="rId3"/>
          <a:stretch>
            <a:fillRect/>
          </a:stretch>
        </p:blipFill>
        <p:spPr>
          <a:xfrm>
            <a:off x="874418" y="2021466"/>
            <a:ext cx="9695238" cy="4600000"/>
          </a:xfrm>
          <a:prstGeom prst="rect">
            <a:avLst/>
          </a:prstGeom>
        </p:spPr>
      </p:pic>
    </p:spTree>
    <p:extLst>
      <p:ext uri="{BB962C8B-B14F-4D97-AF65-F5344CB8AC3E}">
        <p14:creationId xmlns:p14="http://schemas.microsoft.com/office/powerpoint/2010/main" val="531086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256755" y="136525"/>
            <a:ext cx="9866540" cy="1358140"/>
          </a:xfrm>
        </p:spPr>
        <p:txBody>
          <a:bodyPr>
            <a:normAutofit/>
          </a:bodyPr>
          <a:lstStyle/>
          <a:p>
            <a:r>
              <a:rPr lang="en-US" dirty="0"/>
              <a:t>Pop a Shell</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256755" y="917755"/>
            <a:ext cx="9866540" cy="1707924"/>
          </a:xfrm>
        </p:spPr>
        <p:txBody>
          <a:bodyPr>
            <a:normAutofit/>
          </a:bodyPr>
          <a:lstStyle/>
          <a:p>
            <a:r>
              <a:rPr lang="en-US" dirty="0"/>
              <a:t>We execute the script against the remote system and gain a shell</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34</a:t>
            </a:fld>
            <a:endParaRPr lang="en-US" dirty="0"/>
          </a:p>
        </p:txBody>
      </p:sp>
      <p:pic>
        <p:nvPicPr>
          <p:cNvPr id="5" name="Picture 4" descr="A computer screen with white text&#10;&#10;Description automatically generated">
            <a:extLst>
              <a:ext uri="{FF2B5EF4-FFF2-40B4-BE49-F238E27FC236}">
                <a16:creationId xmlns:a16="http://schemas.microsoft.com/office/drawing/2014/main" id="{C917A1FE-BD2A-5387-0371-1180791AA4A8}"/>
              </a:ext>
            </a:extLst>
          </p:cNvPr>
          <p:cNvPicPr>
            <a:picLocks noChangeAspect="1"/>
          </p:cNvPicPr>
          <p:nvPr/>
        </p:nvPicPr>
        <p:blipFill>
          <a:blip r:embed="rId3"/>
          <a:stretch>
            <a:fillRect/>
          </a:stretch>
        </p:blipFill>
        <p:spPr>
          <a:xfrm>
            <a:off x="1528550" y="1425405"/>
            <a:ext cx="7715534" cy="2400547"/>
          </a:xfrm>
          <a:prstGeom prst="rect">
            <a:avLst/>
          </a:prstGeom>
        </p:spPr>
      </p:pic>
      <p:pic>
        <p:nvPicPr>
          <p:cNvPr id="9" name="Picture 8">
            <a:extLst>
              <a:ext uri="{FF2B5EF4-FFF2-40B4-BE49-F238E27FC236}">
                <a16:creationId xmlns:a16="http://schemas.microsoft.com/office/drawing/2014/main" id="{B99F70C8-7166-E861-C4B9-7BD4EECD0F7D}"/>
              </a:ext>
            </a:extLst>
          </p:cNvPr>
          <p:cNvPicPr>
            <a:picLocks noChangeAspect="1"/>
          </p:cNvPicPr>
          <p:nvPr/>
        </p:nvPicPr>
        <p:blipFill>
          <a:blip r:embed="rId4"/>
          <a:stretch>
            <a:fillRect/>
          </a:stretch>
        </p:blipFill>
        <p:spPr>
          <a:xfrm>
            <a:off x="1528550" y="3825953"/>
            <a:ext cx="7715534" cy="2814334"/>
          </a:xfrm>
          <a:prstGeom prst="rect">
            <a:avLst/>
          </a:prstGeom>
        </p:spPr>
      </p:pic>
    </p:spTree>
    <p:extLst>
      <p:ext uri="{BB962C8B-B14F-4D97-AF65-F5344CB8AC3E}">
        <p14:creationId xmlns:p14="http://schemas.microsoft.com/office/powerpoint/2010/main" val="4252466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51161-874B-6D45-638D-C2D8D959A0CF}"/>
              </a:ext>
            </a:extLst>
          </p:cNvPr>
          <p:cNvSpPr>
            <a:spLocks noGrp="1"/>
          </p:cNvSpPr>
          <p:nvPr>
            <p:ph type="title"/>
          </p:nvPr>
        </p:nvSpPr>
        <p:spPr>
          <a:xfrm>
            <a:off x="1818439" y="591690"/>
            <a:ext cx="7606895" cy="2029967"/>
          </a:xfrm>
        </p:spPr>
        <p:txBody>
          <a:bodyPr/>
          <a:lstStyle/>
          <a:p>
            <a:r>
              <a:rPr lang="en-US" dirty="0"/>
              <a:t>BOX SOLVED</a:t>
            </a:r>
          </a:p>
        </p:txBody>
      </p:sp>
      <p:pic>
        <p:nvPicPr>
          <p:cNvPr id="7" name="Content Placeholder 6" descr="A screenshot of a computer&#10;&#10;Description automatically generated">
            <a:extLst>
              <a:ext uri="{FF2B5EF4-FFF2-40B4-BE49-F238E27FC236}">
                <a16:creationId xmlns:a16="http://schemas.microsoft.com/office/drawing/2014/main" id="{9F1BE22E-E5A3-7716-F9B8-E5F519161587}"/>
              </a:ext>
            </a:extLst>
          </p:cNvPr>
          <p:cNvPicPr>
            <a:picLocks noGrp="1" noChangeAspect="1"/>
          </p:cNvPicPr>
          <p:nvPr>
            <p:ph sz="half" idx="16"/>
          </p:nvPr>
        </p:nvPicPr>
        <p:blipFill>
          <a:blip r:embed="rId3"/>
          <a:stretch>
            <a:fillRect/>
          </a:stretch>
        </p:blipFill>
        <p:spPr>
          <a:xfrm>
            <a:off x="2766666" y="1606674"/>
            <a:ext cx="7988054" cy="4325616"/>
          </a:xfrm>
        </p:spPr>
      </p:pic>
      <p:sp>
        <p:nvSpPr>
          <p:cNvPr id="5" name="Slide Number Placeholder 4">
            <a:extLst>
              <a:ext uri="{FF2B5EF4-FFF2-40B4-BE49-F238E27FC236}">
                <a16:creationId xmlns:a16="http://schemas.microsoft.com/office/drawing/2014/main" id="{2FE59F9F-47A4-90DB-02B5-783EE3497502}"/>
              </a:ext>
            </a:extLst>
          </p:cNvPr>
          <p:cNvSpPr>
            <a:spLocks noGrp="1"/>
          </p:cNvSpPr>
          <p:nvPr>
            <p:ph type="sldNum" sz="quarter" idx="12"/>
          </p:nvPr>
        </p:nvSpPr>
        <p:spPr/>
        <p:txBody>
          <a:bodyPr/>
          <a:lstStyle/>
          <a:p>
            <a:fld id="{B5CEABB6-07DC-46E8-9B57-56EC44A396E5}" type="slidenum">
              <a:rPr lang="en-US" smtClean="0"/>
              <a:pPr/>
              <a:t>35</a:t>
            </a:fld>
            <a:endParaRPr lang="en-US" dirty="0"/>
          </a:p>
        </p:txBody>
      </p:sp>
    </p:spTree>
    <p:extLst>
      <p:ext uri="{BB962C8B-B14F-4D97-AF65-F5344CB8AC3E}">
        <p14:creationId xmlns:p14="http://schemas.microsoft.com/office/powerpoint/2010/main" val="423080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29187" y="668740"/>
            <a:ext cx="6343650" cy="2087990"/>
          </a:xfrm>
        </p:spPr>
        <p:txBody>
          <a:bodyPr>
            <a:normAutofit/>
          </a:bodyPr>
          <a:lstStyle/>
          <a:p>
            <a:r>
              <a:rPr lang="en-ZA" dirty="0"/>
              <a:t>Steps</a:t>
            </a:r>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628470" y="2756730"/>
            <a:ext cx="6338887" cy="3964745"/>
          </a:xfrm>
        </p:spPr>
        <p:txBody>
          <a:bodyPr>
            <a:normAutofit/>
          </a:bodyPr>
          <a:lstStyle/>
          <a:p>
            <a:r>
              <a:rPr lang="en-US" dirty="0"/>
              <a:t>Perform Preliminary checks</a:t>
            </a:r>
          </a:p>
          <a:p>
            <a:r>
              <a:rPr lang="en-US" dirty="0"/>
              <a:t>Static analysis in </a:t>
            </a:r>
            <a:r>
              <a:rPr lang="en-US" dirty="0" err="1"/>
              <a:t>Ghidra</a:t>
            </a:r>
            <a:endParaRPr lang="en-US" dirty="0"/>
          </a:p>
          <a:p>
            <a:r>
              <a:rPr lang="en-US" dirty="0"/>
              <a:t>Dynamic analysis in </a:t>
            </a:r>
            <a:r>
              <a:rPr lang="en-US" dirty="0" err="1"/>
              <a:t>gdb</a:t>
            </a:r>
            <a:endParaRPr lang="en-US" dirty="0"/>
          </a:p>
          <a:p>
            <a:r>
              <a:rPr lang="en-US" dirty="0"/>
              <a:t>Leak canary &amp; elf base</a:t>
            </a:r>
          </a:p>
          <a:p>
            <a:r>
              <a:rPr lang="en-US" dirty="0"/>
              <a:t>Leak and calculate </a:t>
            </a:r>
            <a:r>
              <a:rPr lang="en-US" dirty="0" err="1"/>
              <a:t>libc</a:t>
            </a:r>
            <a:r>
              <a:rPr lang="en-US" dirty="0"/>
              <a:t> address</a:t>
            </a:r>
          </a:p>
          <a:p>
            <a:r>
              <a:rPr lang="en-US" dirty="0"/>
              <a:t>Get </a:t>
            </a:r>
            <a:r>
              <a:rPr lang="en-US" dirty="0" err="1"/>
              <a:t>rop</a:t>
            </a:r>
            <a:r>
              <a:rPr lang="en-US" dirty="0"/>
              <a:t> gadgets and construct a </a:t>
            </a:r>
            <a:r>
              <a:rPr lang="en-US" dirty="0" err="1"/>
              <a:t>rop</a:t>
            </a:r>
            <a:r>
              <a:rPr lang="en-US" dirty="0"/>
              <a:t> chain</a:t>
            </a:r>
          </a:p>
          <a:p>
            <a:r>
              <a:rPr lang="en-US" dirty="0"/>
              <a:t>Pop a shell</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dirty="0"/>
              <a:t>Perform Preliminary checks</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dirty="0"/>
              <a:t>Checks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871182" y="2325358"/>
            <a:ext cx="6597650" cy="3295650"/>
          </a:xfrm>
        </p:spPr>
        <p:txBody>
          <a:bodyPr vert="horz" lIns="91440" tIns="45720" rIns="91440" bIns="45720" rtlCol="0" anchor="t">
            <a:normAutofit/>
          </a:bodyPr>
          <a:lstStyle/>
          <a:p>
            <a:r>
              <a:rPr lang="en-US" b="0" dirty="0">
                <a:effectLst/>
                <a:latin typeface="+mj-lt"/>
              </a:rPr>
              <a:t>To understand more about the binary's architecture and other specifics, we use the file command. Additionally, we utilize </a:t>
            </a:r>
            <a:r>
              <a:rPr lang="en-US" b="0" dirty="0" err="1">
                <a:effectLst/>
                <a:latin typeface="+mj-lt"/>
              </a:rPr>
              <a:t>checksec</a:t>
            </a:r>
            <a:r>
              <a:rPr lang="en-US" b="0" dirty="0">
                <a:effectLst/>
                <a:latin typeface="+mj-lt"/>
              </a:rPr>
              <a:t> to thoroughly examine the security permissions and configurations set on these files, which is crucial for preparing our approach to the challenge.</a:t>
            </a:r>
          </a:p>
          <a:p>
            <a:endParaRPr lang="en-US" dirty="0">
              <a:solidFill>
                <a:srgbClr val="CCCCCC"/>
              </a:solidFill>
              <a:highlight>
                <a:srgbClr val="1F1F1F"/>
              </a:highlight>
              <a:latin typeface="+mj-lt"/>
            </a:endParaRP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591731" y="418486"/>
            <a:ext cx="9389288" cy="687028"/>
          </a:xfrm>
        </p:spPr>
        <p:txBody>
          <a:bodyPr>
            <a:normAutofit fontScale="90000"/>
          </a:bodyPr>
          <a:lstStyle/>
          <a:p>
            <a:r>
              <a:rPr lang="en-US" dirty="0"/>
              <a:t>Checks</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3" name="Content Placeholder 2">
            <a:extLst>
              <a:ext uri="{FF2B5EF4-FFF2-40B4-BE49-F238E27FC236}">
                <a16:creationId xmlns:a16="http://schemas.microsoft.com/office/drawing/2014/main" id="{C203A257-8466-2E01-61FE-658231411CF2}"/>
              </a:ext>
            </a:extLst>
          </p:cNvPr>
          <p:cNvSpPr>
            <a:spLocks noGrp="1"/>
          </p:cNvSpPr>
          <p:nvPr>
            <p:ph sz="half" idx="14"/>
          </p:nvPr>
        </p:nvSpPr>
        <p:spPr>
          <a:xfrm>
            <a:off x="377012" y="952500"/>
            <a:ext cx="9389288" cy="3505200"/>
          </a:xfrm>
        </p:spPr>
        <p:txBody>
          <a:bodyPr>
            <a:normAutofit/>
          </a:bodyPr>
          <a:lstStyle/>
          <a:p>
            <a:r>
              <a:rPr lang="en-US" dirty="0"/>
              <a:t>The </a:t>
            </a:r>
            <a:r>
              <a:rPr lang="en-US" dirty="0" err="1"/>
              <a:t>arms_roped</a:t>
            </a:r>
            <a:r>
              <a:rPr lang="en-US" dirty="0"/>
              <a:t> file is a 32-bit ELF executable for ARM, dynamically linked. It's compatible with GNU/Linux 3.2.0 and includes its debugging symbols as it's not stripped.</a:t>
            </a:r>
            <a:br>
              <a:rPr lang="en-US" dirty="0"/>
            </a:br>
            <a:r>
              <a:rPr lang="en-US" dirty="0"/>
              <a:t>Here are the key security features identified:</a:t>
            </a:r>
            <a:br>
              <a:rPr lang="en-US" dirty="0"/>
            </a:br>
            <a:r>
              <a:rPr lang="en-US" dirty="0"/>
              <a:t>   1. Partial RELRO: Offers limited protection against buffer overflow exploits.</a:t>
            </a:r>
          </a:p>
          <a:p>
            <a:r>
              <a:rPr lang="en-US" dirty="0"/>
              <a:t>    2. Stack Canary: Helps protect against stack buffer overflows.</a:t>
            </a:r>
          </a:p>
          <a:p>
            <a:r>
              <a:rPr lang="en-US" dirty="0"/>
              <a:t>    3. NX Enabled: Prevents execution of arbitrary code on stack and other non-executable regions.</a:t>
            </a:r>
          </a:p>
          <a:p>
            <a:r>
              <a:rPr lang="en-US" dirty="0"/>
              <a:t>    4. PIE Enabled: Allows the binary to be loaded at random memory addresses, enhancing security against attacks that rely on fixed addresses.</a:t>
            </a:r>
          </a:p>
        </p:txBody>
      </p:sp>
      <p:pic>
        <p:nvPicPr>
          <p:cNvPr id="9" name="Picture 8">
            <a:extLst>
              <a:ext uri="{FF2B5EF4-FFF2-40B4-BE49-F238E27FC236}">
                <a16:creationId xmlns:a16="http://schemas.microsoft.com/office/drawing/2014/main" id="{D3AEAD44-F298-45D9-E783-B869FBD89A7F}"/>
              </a:ext>
            </a:extLst>
          </p:cNvPr>
          <p:cNvPicPr>
            <a:picLocks noChangeAspect="1"/>
          </p:cNvPicPr>
          <p:nvPr/>
        </p:nvPicPr>
        <p:blipFill>
          <a:blip r:embed="rId3"/>
          <a:stretch>
            <a:fillRect/>
          </a:stretch>
        </p:blipFill>
        <p:spPr>
          <a:xfrm>
            <a:off x="0" y="4588322"/>
            <a:ext cx="12192000" cy="2133153"/>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dirty="0"/>
              <a:t>Static analysis in </a:t>
            </a:r>
            <a:r>
              <a:rPr lang="en-US" dirty="0" err="1"/>
              <a:t>Ghidra</a:t>
            </a:r>
            <a:br>
              <a:rPr lang="en-US" dirty="0"/>
            </a:br>
            <a:endParaRPr lang="en-US"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884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123757"/>
          </a:xfrm>
        </p:spPr>
        <p:txBody>
          <a:bodyPr/>
          <a:lstStyle/>
          <a:p>
            <a:r>
              <a:rPr lang="en-US" dirty="0"/>
              <a:t>Description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1897039"/>
            <a:ext cx="6597650" cy="4457724"/>
          </a:xfrm>
        </p:spPr>
        <p:txBody>
          <a:bodyPr vert="horz" lIns="91440" tIns="45720" rIns="91440" bIns="45720" rtlCol="0" anchor="t">
            <a:normAutofit/>
          </a:bodyPr>
          <a:lstStyle/>
          <a:p>
            <a:r>
              <a:rPr lang="en-US" dirty="0"/>
              <a:t>After completing the preliminary checks, we use </a:t>
            </a:r>
            <a:r>
              <a:rPr lang="en-US" dirty="0" err="1"/>
              <a:t>Ghidra</a:t>
            </a:r>
            <a:r>
              <a:rPr lang="en-US" dirty="0"/>
              <a:t> to decompile the binary. This process translates the binary back into a form that closely resembles the original source code, allowing us to better understand its functionality.</a:t>
            </a:r>
          </a:p>
          <a:p>
            <a:endParaRPr lang="en-US" dirty="0"/>
          </a:p>
          <a:p>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3110069444"/>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{DB3E0F91-9CFA-43E9-9597-F99C07F7A41D}tf33968143_win32</Template>
  <TotalTime>0</TotalTime>
  <Words>1377</Words>
  <Application>Microsoft Macintosh PowerPoint</Application>
  <PresentationFormat>Widescreen</PresentationFormat>
  <Paragraphs>156</Paragraphs>
  <Slides>36</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Avenir Next LT Pro</vt:lpstr>
      <vt:lpstr>Calibri</vt:lpstr>
      <vt:lpstr>Custom</vt:lpstr>
      <vt:lpstr>Arms Roped Challenge</vt:lpstr>
      <vt:lpstr>Project Group # 4</vt:lpstr>
      <vt:lpstr>Overview</vt:lpstr>
      <vt:lpstr>Steps</vt:lpstr>
      <vt:lpstr>Perform Preliminary checks</vt:lpstr>
      <vt:lpstr>Checks</vt:lpstr>
      <vt:lpstr>Checks</vt:lpstr>
      <vt:lpstr>Static analysis in Ghidra </vt:lpstr>
      <vt:lpstr>Description</vt:lpstr>
      <vt:lpstr>Main Function</vt:lpstr>
      <vt:lpstr>String storer</vt:lpstr>
      <vt:lpstr>Cleaning in Ghidra </vt:lpstr>
      <vt:lpstr>In Vscode 1</vt:lpstr>
      <vt:lpstr>Code LinE 9 - 15</vt:lpstr>
      <vt:lpstr>Code LinE 16 - 20</vt:lpstr>
      <vt:lpstr>Code LinE 21 - 28</vt:lpstr>
      <vt:lpstr>Something off</vt:lpstr>
      <vt:lpstr>More things OFF</vt:lpstr>
      <vt:lpstr>Dynamic analysis in gdb</vt:lpstr>
      <vt:lpstr>Analysis</vt:lpstr>
      <vt:lpstr>Attaching to gdb</vt:lpstr>
      <vt:lpstr>Analysis</vt:lpstr>
      <vt:lpstr>Break point</vt:lpstr>
      <vt:lpstr>Investigating the Stack</vt:lpstr>
      <vt:lpstr>Verifying </vt:lpstr>
      <vt:lpstr>Leak canary &amp; elf base</vt:lpstr>
      <vt:lpstr>PwNtool - Canary</vt:lpstr>
      <vt:lpstr>PwNtool – base Address</vt:lpstr>
      <vt:lpstr>PwNtool – libc Address</vt:lpstr>
      <vt:lpstr>Get rop gadgets and construct a rop chain</vt:lpstr>
      <vt:lpstr>ropper– get mov and pop gadgets</vt:lpstr>
      <vt:lpstr>ropper– get /bin/sh string</vt:lpstr>
      <vt:lpstr>The Payload</vt:lpstr>
      <vt:lpstr>Pop a Shell</vt:lpstr>
      <vt:lpstr>BOX SOLVED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2024-04-22T20:56:23Z</dcterms:created>
  <dcterms:modified xsi:type="dcterms:W3CDTF">2024-04-24T23:36:57Z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2024-04-23T18:22:33Z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54f33ca3-2894-4865-a0b7-9962e73cccf4</vt:lpwstr>
  </property>
  <property fmtid="{D5CDD505-2E9C-101B-9397-08002B2CF9AE}" pid="7" name="MSIP_Label_defa4170-0d19-0005-0004-bc88714345d2_ActionId">
    <vt:lpwstr>ee3603d5-dbaa-4ec3-bff9-a1242658d83a</vt:lpwstr>
  </property>
  <property fmtid="{D5CDD505-2E9C-101B-9397-08002B2CF9AE}" pid="8" name="MSIP_Label_defa4170-0d19-0005-0004-bc88714345d2_ContentBits">
    <vt:lpwstr>0</vt:lpwstr>
  </property>
</Properties>
</file>